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(null)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82" r:id="rId2"/>
  </p:sldMasterIdLst>
  <p:notesMasterIdLst>
    <p:notesMasterId r:id="rId73"/>
  </p:notesMasterIdLst>
  <p:handoutMasterIdLst>
    <p:handoutMasterId r:id="rId74"/>
  </p:handoutMasterIdLst>
  <p:sldIdLst>
    <p:sldId id="256" r:id="rId3"/>
    <p:sldId id="492" r:id="rId4"/>
    <p:sldId id="399" r:id="rId5"/>
    <p:sldId id="400" r:id="rId6"/>
    <p:sldId id="401" r:id="rId7"/>
    <p:sldId id="402" r:id="rId8"/>
    <p:sldId id="403" r:id="rId9"/>
    <p:sldId id="404" r:id="rId10"/>
    <p:sldId id="405" r:id="rId11"/>
    <p:sldId id="407" r:id="rId12"/>
    <p:sldId id="408" r:id="rId13"/>
    <p:sldId id="410" r:id="rId14"/>
    <p:sldId id="411" r:id="rId15"/>
    <p:sldId id="395" r:id="rId16"/>
    <p:sldId id="396" r:id="rId17"/>
    <p:sldId id="397" r:id="rId18"/>
    <p:sldId id="398" r:id="rId19"/>
    <p:sldId id="412" r:id="rId20"/>
    <p:sldId id="413" r:id="rId21"/>
    <p:sldId id="414" r:id="rId22"/>
    <p:sldId id="392" r:id="rId23"/>
    <p:sldId id="467" r:id="rId24"/>
    <p:sldId id="469" r:id="rId25"/>
    <p:sldId id="470" r:id="rId26"/>
    <p:sldId id="493" r:id="rId27"/>
    <p:sldId id="471" r:id="rId28"/>
    <p:sldId id="473" r:id="rId29"/>
    <p:sldId id="491" r:id="rId30"/>
    <p:sldId id="449" r:id="rId31"/>
    <p:sldId id="472" r:id="rId32"/>
    <p:sldId id="475" r:id="rId33"/>
    <p:sldId id="476" r:id="rId34"/>
    <p:sldId id="454" r:id="rId35"/>
    <p:sldId id="455" r:id="rId36"/>
    <p:sldId id="456" r:id="rId37"/>
    <p:sldId id="447" r:id="rId38"/>
    <p:sldId id="458" r:id="rId39"/>
    <p:sldId id="457" r:id="rId40"/>
    <p:sldId id="459" r:id="rId41"/>
    <p:sldId id="460" r:id="rId42"/>
    <p:sldId id="461" r:id="rId43"/>
    <p:sldId id="441" r:id="rId44"/>
    <p:sldId id="484" r:id="rId45"/>
    <p:sldId id="487" r:id="rId46"/>
    <p:sldId id="488" r:id="rId47"/>
    <p:sldId id="494" r:id="rId48"/>
    <p:sldId id="485" r:id="rId49"/>
    <p:sldId id="489" r:id="rId50"/>
    <p:sldId id="490" r:id="rId51"/>
    <p:sldId id="495" r:id="rId52"/>
    <p:sldId id="496" r:id="rId53"/>
    <p:sldId id="497" r:id="rId54"/>
    <p:sldId id="498" r:id="rId55"/>
    <p:sldId id="500" r:id="rId56"/>
    <p:sldId id="478" r:id="rId57"/>
    <p:sldId id="477" r:id="rId58"/>
    <p:sldId id="479" r:id="rId59"/>
    <p:sldId id="480" r:id="rId60"/>
    <p:sldId id="481" r:id="rId61"/>
    <p:sldId id="482" r:id="rId62"/>
    <p:sldId id="483" r:id="rId63"/>
    <p:sldId id="499" r:id="rId64"/>
    <p:sldId id="380" r:id="rId65"/>
    <p:sldId id="348" r:id="rId66"/>
    <p:sldId id="350" r:id="rId67"/>
    <p:sldId id="330" r:id="rId68"/>
    <p:sldId id="384" r:id="rId69"/>
    <p:sldId id="359" r:id="rId70"/>
    <p:sldId id="354" r:id="rId71"/>
    <p:sldId id="355" r:id="rId72"/>
  </p:sldIdLst>
  <p:sldSz cx="12192000" cy="6858000"/>
  <p:notesSz cx="6858000" cy="9144000"/>
  <p:defaultTextStyle>
    <a:defPPr>
      <a:defRPr lang="en-US">
        <a:uFillTx/>
      </a:defRPr>
    </a:defPPr>
    <a:lvl1pPr marL="0" algn="l" defTabSz="914400" rtl="0" eaLnBrk="1" latinLnBrk="0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srgbClr val="000000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srgbClr val="000000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srgbClr val="000000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071"/>
    <p:restoredTop sz="89153"/>
  </p:normalViewPr>
  <p:slideViewPr>
    <p:cSldViewPr snapToGrid="0" snapToObjects="1">
      <p:cViewPr>
        <p:scale>
          <a:sx n="83" d="100"/>
          <a:sy n="83" d="100"/>
        </p:scale>
        <p:origin x="5160" y="3600"/>
      </p:cViewPr>
      <p:guideLst/>
    </p:cSldViewPr>
  </p:slideViewPr>
  <p:notesTextViewPr>
    <p:cViewPr>
      <p:scale>
        <a:sx n="110" d="100"/>
        <a:sy n="110" d="100"/>
      </p:scale>
      <p:origin x="0" y="0"/>
    </p:cViewPr>
  </p:notesTextViewPr>
  <p:sorterViewPr>
    <p:cViewPr>
      <p:scale>
        <a:sx n="68" d="100"/>
        <a:sy n="68" d="100"/>
      </p:scale>
      <p:origin x="0" y="0"/>
    </p:cViewPr>
  </p:sorterViewPr>
  <p:notesViewPr>
    <p:cSldViewPr snapToGrid="0" snapToObjects="1">
      <p:cViewPr varScale="1">
        <p:scale>
          <a:sx n="92" d="100"/>
          <a:sy n="92" d="100"/>
        </p:scale>
        <p:origin x="3600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notesMaster" Target="notesMasters/notesMaster1.xml"/><Relationship Id="rId78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viewProps" Target="viewProp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43A391-FCEB-DE42-BDA9-FFA30A5485F8}" type="datetimeFigureOut">
              <a:rPr lang="en-US" smtClean="0"/>
              <a:t>3/20/18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B46A7F-8EDC-D942-A86A-7B95024C69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978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uFillTx/>
              </a:defRPr>
            </a:lvl1pPr>
          </a:lstStyle>
          <a:p>
            <a:endParaRPr lang="en-US">
              <a:uFillTx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uFillTx/>
              </a:defRPr>
            </a:lvl1pPr>
          </a:lstStyle>
          <a:p>
            <a:fld id="{915010D5-81C9-C448-82E8-71177EBFEC32}" type="datetimeFigureOut">
              <a:rPr lang="en-US" smtClean="0">
                <a:uFillTx/>
              </a:rPr>
              <a:t>3/20/18</a:t>
            </a:fld>
            <a:endParaRPr lang="en-US">
              <a:uFillTx/>
            </a:endParaRP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srgbClr val="000000"/>
            </a:solidFill>
          </a:ln>
        </p:spPr>
        <p:txBody>
          <a:bodyPr vert="horz" lIns="91440" tIns="45720" rIns="91440" bIns="45720" rtlCol="0" anchor="ctr"/>
          <a:lstStyle/>
          <a:p>
            <a:endParaRPr lang="en-US">
              <a:uFillTx/>
            </a:endParaRPr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uFillTx/>
              </a:defRPr>
            </a:lvl1pPr>
          </a:lstStyle>
          <a:p>
            <a:endParaRPr lang="en-US"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uFillTx/>
              </a:defRPr>
            </a:lvl1pPr>
          </a:lstStyle>
          <a:p>
            <a:fld id="{1986DF27-AD16-B741-919E-EA3A35DE951A}" type="slidenum">
              <a:rPr lang="en-US" smtClean="0">
                <a:uFillTx/>
              </a:rPr>
              <a:t>‹#›</a:t>
            </a:fld>
            <a:endParaRPr lang="en-US">
              <a:uFillTx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3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8674154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487BE6-0E95-8748-BA04-7E788462CA7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7510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487BE6-0E95-8748-BA04-7E788462CA7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0797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20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6335719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22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3336647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23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0277197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24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7117355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25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8132514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27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46062002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28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26283598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29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4134042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4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0453261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36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19630126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43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46092905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44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27048661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45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28985274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46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46187509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47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71501939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48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95087414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49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29519857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2B9E8-698A-8948-9227-39339D245734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780469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54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3058489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5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98057268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56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91487331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64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61336409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Least Absolute Shrinkage and Selection Operator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65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51015001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66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2551402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ctr"/>
            <a:r>
              <a:rPr lang="en-US" sz="1200" kern="1200" dirty="0"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</a:rPr>
              <a:t>- Note the </a:t>
            </a:r>
            <a:r>
              <a:rPr lang="en-US" sz="1200" kern="1200" dirty="0" err="1"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</a:rPr>
              <a:t>isosurfaces</a:t>
            </a:r>
            <a:r>
              <a:rPr lang="en-US" sz="1200" kern="1200" dirty="0"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</a:rPr>
              <a:t> for the various </a:t>
            </a:r>
            <a:r>
              <a:rPr lang="en-US" sz="1200" kern="1200" dirty="0" err="1"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</a:rPr>
              <a:t>Lp</a:t>
            </a:r>
            <a:r>
              <a:rPr lang="en-US" sz="1200" kern="1200" dirty="0"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</a:rPr>
              <a:t> norms -  the L1 </a:t>
            </a:r>
            <a:r>
              <a:rPr lang="en-US" sz="1200" kern="1200" dirty="0" err="1"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</a:rPr>
              <a:t>isosurface</a:t>
            </a:r>
            <a:r>
              <a:rPr lang="en-US" sz="1200" kern="1200" dirty="0"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</a:rPr>
              <a:t> shows why any increase in value of any parameter has to be offset by an equal decrease in the value of another.</a:t>
            </a:r>
          </a:p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67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97652561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68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563927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6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2204103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11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8828508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12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9354773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13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6627849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14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9212579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16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0799245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2400">
                <a:uFillTx/>
              </a:defRPr>
            </a:lvl1pPr>
            <a:lvl2pPr marL="457189" indent="0" algn="ctr">
              <a:buNone/>
              <a:defRPr sz="2000">
                <a:uFillTx/>
              </a:defRPr>
            </a:lvl2pPr>
            <a:lvl3pPr marL="914377" indent="0" algn="ctr">
              <a:buNone/>
              <a:defRPr sz="1800">
                <a:uFillTx/>
              </a:defRPr>
            </a:lvl3pPr>
            <a:lvl4pPr marL="1371566" indent="0" algn="ctr">
              <a:buNone/>
              <a:defRPr sz="1600">
                <a:uFillTx/>
              </a:defRPr>
            </a:lvl4pPr>
            <a:lvl5pPr marL="1828754" indent="0" algn="ctr">
              <a:buNone/>
              <a:defRPr sz="1600">
                <a:uFillTx/>
              </a:defRPr>
            </a:lvl5pPr>
            <a:lvl6pPr marL="2285943" indent="0" algn="ctr">
              <a:buNone/>
              <a:defRPr sz="1600">
                <a:uFillTx/>
              </a:defRPr>
            </a:lvl6pPr>
            <a:lvl7pPr marL="2743131" indent="0" algn="ctr">
              <a:buNone/>
              <a:defRPr sz="1600">
                <a:uFillTx/>
              </a:defRPr>
            </a:lvl7pPr>
            <a:lvl8pPr marL="3200320" indent="0" algn="ctr">
              <a:buNone/>
              <a:defRPr sz="1600">
                <a:uFillTx/>
              </a:defRPr>
            </a:lvl8pPr>
            <a:lvl9pPr marL="3657509" indent="0" algn="ctr">
              <a:buNone/>
              <a:defRPr sz="1600">
                <a:uFillTx/>
              </a:defRPr>
            </a:lvl9pPr>
          </a:lstStyle>
          <a:p>
            <a:r>
              <a:rPr lang="en-US" dirty="0">
                <a:uFillTx/>
              </a:rPr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3/20/18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2_Section Header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tx1"/>
                </a:solidFill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  <a:uFillTx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  <a:uFillTx/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  <a:uFillTx/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uFillTx/>
              </a:defRPr>
            </a:lvl1pPr>
          </a:lstStyle>
          <a:p>
            <a:fld id="{F51376BE-D49D-E946-9484-81A0C482C8D7}" type="datetimeFigureOut">
              <a:rPr lang="en-US" smtClean="0">
                <a:uFillTx/>
              </a:rPr>
              <a:pPr/>
              <a:t>3/20/18</a:t>
            </a:fld>
            <a:endParaRPr lang="en-US"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uFillTx/>
              </a:defRPr>
            </a:lvl1pPr>
          </a:lstStyle>
          <a:p>
            <a:endParaRPr lang="en-US"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uFillTx/>
              </a:defRPr>
            </a:lvl1pPr>
          </a:lstStyle>
          <a:p>
            <a:fld id="{DC2A921A-EC74-6F4D-8465-D463C43FF014}" type="slidenum">
              <a:rPr lang="en-US" smtClean="0">
                <a:uFillTx/>
              </a:rPr>
              <a:pPr/>
              <a:t>‹#›</a:t>
            </a:fld>
            <a:endParaRPr lang="en-US">
              <a:uFillTx/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9"/>
          </a:xfrm>
        </p:spPr>
        <p:txBody>
          <a:bodyPr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9"/>
          </a:xfrm>
        </p:spPr>
        <p:txBody>
          <a:bodyPr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3/20/18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uFillTx/>
              </a:defRPr>
            </a:lvl1pPr>
            <a:lvl2pPr marL="457189" indent="0">
              <a:buNone/>
              <a:defRPr sz="2000" b="1">
                <a:uFillTx/>
              </a:defRPr>
            </a:lvl2pPr>
            <a:lvl3pPr marL="914377" indent="0">
              <a:buNone/>
              <a:defRPr sz="1800" b="1">
                <a:uFillTx/>
              </a:defRPr>
            </a:lvl3pPr>
            <a:lvl4pPr marL="1371566" indent="0">
              <a:buNone/>
              <a:defRPr sz="1600" b="1">
                <a:uFillTx/>
              </a:defRPr>
            </a:lvl4pPr>
            <a:lvl5pPr marL="1828754" indent="0">
              <a:buNone/>
              <a:defRPr sz="1600" b="1">
                <a:uFillTx/>
              </a:defRPr>
            </a:lvl5pPr>
            <a:lvl6pPr marL="2285943" indent="0">
              <a:buNone/>
              <a:defRPr sz="1600" b="1">
                <a:uFillTx/>
              </a:defRPr>
            </a:lvl6pPr>
            <a:lvl7pPr marL="2743131" indent="0">
              <a:buNone/>
              <a:defRPr sz="1600" b="1">
                <a:uFillTx/>
              </a:defRPr>
            </a:lvl7pPr>
            <a:lvl8pPr marL="3200320" indent="0">
              <a:buNone/>
              <a:defRPr sz="1600" b="1">
                <a:uFillTx/>
              </a:defRPr>
            </a:lvl8pPr>
            <a:lvl9pPr marL="3657509" indent="0">
              <a:buNone/>
              <a:defRPr sz="1600" b="1"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uFillTx/>
              </a:defRPr>
            </a:lvl1pPr>
            <a:lvl2pPr marL="457189" indent="0">
              <a:buNone/>
              <a:defRPr sz="2000" b="1">
                <a:uFillTx/>
              </a:defRPr>
            </a:lvl2pPr>
            <a:lvl3pPr marL="914377" indent="0">
              <a:buNone/>
              <a:defRPr sz="1800" b="1">
                <a:uFillTx/>
              </a:defRPr>
            </a:lvl3pPr>
            <a:lvl4pPr marL="1371566" indent="0">
              <a:buNone/>
              <a:defRPr sz="1600" b="1">
                <a:uFillTx/>
              </a:defRPr>
            </a:lvl4pPr>
            <a:lvl5pPr marL="1828754" indent="0">
              <a:buNone/>
              <a:defRPr sz="1600" b="1">
                <a:uFillTx/>
              </a:defRPr>
            </a:lvl5pPr>
            <a:lvl6pPr marL="2285943" indent="0">
              <a:buNone/>
              <a:defRPr sz="1600" b="1">
                <a:uFillTx/>
              </a:defRPr>
            </a:lvl6pPr>
            <a:lvl7pPr marL="2743131" indent="0">
              <a:buNone/>
              <a:defRPr sz="1600" b="1">
                <a:uFillTx/>
              </a:defRPr>
            </a:lvl7pPr>
            <a:lvl8pPr marL="3200320" indent="0">
              <a:buNone/>
              <a:defRPr sz="1600" b="1">
                <a:uFillTx/>
              </a:defRPr>
            </a:lvl8pPr>
            <a:lvl9pPr marL="3657509" indent="0">
              <a:buNone/>
              <a:defRPr sz="1600" b="1"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3/20/18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3/20/18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3/20/18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0">
                <a:uFillTx/>
              </a:defRPr>
            </a:lvl1pPr>
            <a:lvl2pPr>
              <a:defRPr sz="2800">
                <a:uFillTx/>
              </a:defRPr>
            </a:lvl2pPr>
            <a:lvl3pPr>
              <a:defRPr sz="2400">
                <a:uFillTx/>
              </a:defRPr>
            </a:lvl3pPr>
            <a:lvl4pPr>
              <a:defRPr sz="2000">
                <a:uFillTx/>
              </a:defRPr>
            </a:lvl4pPr>
            <a:lvl5pPr>
              <a:defRPr sz="2000">
                <a:uFillTx/>
              </a:defRPr>
            </a:lvl5pPr>
            <a:lvl6pPr>
              <a:defRPr sz="2000">
                <a:uFillTx/>
              </a:defRPr>
            </a:lvl6pPr>
            <a:lvl7pPr>
              <a:defRPr sz="2000">
                <a:uFillTx/>
              </a:defRPr>
            </a:lvl7pPr>
            <a:lvl8pPr>
              <a:defRPr sz="2000">
                <a:uFillTx/>
              </a:defRPr>
            </a:lvl8pPr>
            <a:lvl9pPr>
              <a:defRPr sz="2000"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>
                <a:uFillTx/>
              </a:defRPr>
            </a:lvl1pPr>
            <a:lvl2pPr marL="457189" indent="0">
              <a:buNone/>
              <a:defRPr sz="1400">
                <a:uFillTx/>
              </a:defRPr>
            </a:lvl2pPr>
            <a:lvl3pPr marL="914377" indent="0">
              <a:buNone/>
              <a:defRPr sz="1200">
                <a:uFillTx/>
              </a:defRPr>
            </a:lvl3pPr>
            <a:lvl4pPr marL="1371566" indent="0">
              <a:buNone/>
              <a:defRPr sz="1000">
                <a:uFillTx/>
              </a:defRPr>
            </a:lvl4pPr>
            <a:lvl5pPr marL="1828754" indent="0">
              <a:buNone/>
              <a:defRPr sz="1000">
                <a:uFillTx/>
              </a:defRPr>
            </a:lvl5pPr>
            <a:lvl6pPr marL="2285943" indent="0">
              <a:buNone/>
              <a:defRPr sz="1000">
                <a:uFillTx/>
              </a:defRPr>
            </a:lvl6pPr>
            <a:lvl7pPr marL="2743131" indent="0">
              <a:buNone/>
              <a:defRPr sz="1000">
                <a:uFillTx/>
              </a:defRPr>
            </a:lvl7pPr>
            <a:lvl8pPr marL="3200320" indent="0">
              <a:buNone/>
              <a:defRPr sz="1000">
                <a:uFillTx/>
              </a:defRPr>
            </a:lvl8pPr>
            <a:lvl9pPr marL="3657509" indent="0">
              <a:buNone/>
              <a:defRPr sz="1000"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3/20/18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 marL="0" indent="0">
              <a:buNone/>
              <a:defRPr sz="3200">
                <a:uFillTx/>
              </a:defRPr>
            </a:lvl1pPr>
            <a:lvl2pPr marL="457189" indent="0">
              <a:buNone/>
              <a:defRPr sz="2800">
                <a:uFillTx/>
              </a:defRPr>
            </a:lvl2pPr>
            <a:lvl3pPr marL="914377" indent="0">
              <a:buNone/>
              <a:defRPr sz="2400">
                <a:uFillTx/>
              </a:defRPr>
            </a:lvl3pPr>
            <a:lvl4pPr marL="1371566" indent="0">
              <a:buNone/>
              <a:defRPr sz="2000">
                <a:uFillTx/>
              </a:defRPr>
            </a:lvl4pPr>
            <a:lvl5pPr marL="1828754" indent="0">
              <a:buNone/>
              <a:defRPr sz="2000">
                <a:uFillTx/>
              </a:defRPr>
            </a:lvl5pPr>
            <a:lvl6pPr marL="2285943" indent="0">
              <a:buNone/>
              <a:defRPr sz="2000">
                <a:uFillTx/>
              </a:defRPr>
            </a:lvl6pPr>
            <a:lvl7pPr marL="2743131" indent="0">
              <a:buNone/>
              <a:defRPr sz="2000">
                <a:uFillTx/>
              </a:defRPr>
            </a:lvl7pPr>
            <a:lvl8pPr marL="3200320" indent="0">
              <a:buNone/>
              <a:defRPr sz="2000">
                <a:uFillTx/>
              </a:defRPr>
            </a:lvl8pPr>
            <a:lvl9pPr marL="3657509" indent="0">
              <a:buNone/>
              <a:defRPr sz="2000">
                <a:uFillTx/>
              </a:defRPr>
            </a:lvl9pPr>
          </a:lstStyle>
          <a:p>
            <a:endParaRPr lang="en-US">
              <a:uFillTx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>
                <a:uFillTx/>
              </a:defRPr>
            </a:lvl1pPr>
            <a:lvl2pPr marL="457189" indent="0">
              <a:buNone/>
              <a:defRPr sz="1400">
                <a:uFillTx/>
              </a:defRPr>
            </a:lvl2pPr>
            <a:lvl3pPr marL="914377" indent="0">
              <a:buNone/>
              <a:defRPr sz="1200">
                <a:uFillTx/>
              </a:defRPr>
            </a:lvl3pPr>
            <a:lvl4pPr marL="1371566" indent="0">
              <a:buNone/>
              <a:defRPr sz="1000">
                <a:uFillTx/>
              </a:defRPr>
            </a:lvl4pPr>
            <a:lvl5pPr marL="1828754" indent="0">
              <a:buNone/>
              <a:defRPr sz="1000">
                <a:uFillTx/>
              </a:defRPr>
            </a:lvl5pPr>
            <a:lvl6pPr marL="2285943" indent="0">
              <a:buNone/>
              <a:defRPr sz="1000">
                <a:uFillTx/>
              </a:defRPr>
            </a:lvl6pPr>
            <a:lvl7pPr marL="2743131" indent="0">
              <a:buNone/>
              <a:defRPr sz="1000">
                <a:uFillTx/>
              </a:defRPr>
            </a:lvl7pPr>
            <a:lvl8pPr marL="3200320" indent="0">
              <a:buNone/>
              <a:defRPr sz="1000">
                <a:uFillTx/>
              </a:defRPr>
            </a:lvl8pPr>
            <a:lvl9pPr marL="3657509" indent="0">
              <a:buNone/>
              <a:defRPr sz="1000"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3/20/18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3/20/18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6"/>
            <a:ext cx="2628900" cy="5811839"/>
          </a:xfrm>
        </p:spPr>
        <p:txBody>
          <a:bodyPr vert="eaVert"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6"/>
            <a:ext cx="7734300" cy="5811839"/>
          </a:xfrm>
        </p:spPr>
        <p:txBody>
          <a:bodyPr vert="eaVert"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3/20/18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" y="1915566"/>
            <a:ext cx="12191999" cy="1996034"/>
          </a:xfrm>
        </p:spPr>
        <p:txBody>
          <a:bodyPr/>
          <a:lstStyle>
            <a:lvl1pPr algn="ctr">
              <a:defRPr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r>
              <a:rPr lang="en-US" dirty="0">
                <a:uFillTx/>
              </a:rPr>
              <a:t>Click to edit Master title style</a:t>
            </a: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914400" y="6248400"/>
            <a:ext cx="25400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400"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pPr>
              <a:defRPr>
                <a:uFillTx/>
              </a:defRPr>
            </a:pPr>
            <a:endParaRPr lang="en-US">
              <a:uFillTx/>
            </a:endParaRPr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4165600" y="6248400"/>
            <a:ext cx="38608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defRPr sz="1400"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pPr>
              <a:defRPr>
                <a:uFillTx/>
              </a:defRPr>
            </a:pPr>
            <a:endParaRPr lang="en-US">
              <a:uFillTx/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8400"/>
            <a:ext cx="2540000" cy="457200"/>
          </a:xfrm>
        </p:spPr>
        <p:txBody>
          <a:bodyPr/>
          <a:lstStyle>
            <a:lvl1pPr>
              <a:defRPr b="0" i="0"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fld id="{0707532D-10C1-AA49-B4A4-A871B8E03AF0}" type="slidenum">
              <a:rPr lang="en-US" smtClean="0">
                <a:uFillTx/>
              </a:rPr>
              <a:pPr/>
              <a:t>‹#›</a:t>
            </a:fld>
            <a:endParaRPr lang="en-US">
              <a:uFillTx/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42913">
              <a:buClr>
                <a:schemeClr val="tx1"/>
              </a:buClr>
              <a:buSzPct val="100000"/>
              <a:buFont typeface="Wingdings" charset="2"/>
              <a:buChar char="Ø"/>
              <a:defRPr>
                <a:uFillTx/>
              </a:defRPr>
            </a:lvl1pPr>
            <a:lvl2pPr marL="914400" indent="-457200">
              <a:defRPr>
                <a:uFillTx/>
              </a:defRPr>
            </a:lvl2pPr>
            <a:lvl3pPr marL="1373188" indent="-311150">
              <a:defRPr>
                <a:uFillTx/>
              </a:defRPr>
            </a:lvl3pPr>
            <a:lvl4pPr marL="1830388" indent="-236538">
              <a:defRPr>
                <a:uFillTx/>
              </a:defRPr>
            </a:lvl4pPr>
            <a:lvl5pPr marL="2287588" indent="-234950">
              <a:defRPr>
                <a:uFillTx/>
              </a:defRPr>
            </a:lvl5pPr>
          </a:lstStyle>
          <a:p>
            <a:pPr lvl="0"/>
            <a:r>
              <a:rPr lang="en-US" dirty="0">
                <a:uFillTx/>
              </a:rPr>
              <a:t>Click to edit Master text styles</a:t>
            </a:r>
          </a:p>
          <a:p>
            <a:pPr lvl="1"/>
            <a:r>
              <a:rPr lang="en-US" dirty="0">
                <a:uFillTx/>
              </a:rPr>
              <a:t>Second level</a:t>
            </a:r>
          </a:p>
          <a:p>
            <a:pPr lvl="2"/>
            <a:r>
              <a:rPr lang="en-US" dirty="0">
                <a:uFillTx/>
              </a:rPr>
              <a:t>Third level</a:t>
            </a:r>
          </a:p>
          <a:p>
            <a:pPr lvl="3"/>
            <a:r>
              <a:rPr lang="en-US" dirty="0">
                <a:uFillTx/>
              </a:rPr>
              <a:t>Fourth level</a:t>
            </a:r>
          </a:p>
          <a:p>
            <a:pPr lvl="4"/>
            <a:r>
              <a:rPr lang="en-US" dirty="0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3/20/18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Title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" y="1915566"/>
            <a:ext cx="12191999" cy="1996034"/>
          </a:xfrm>
        </p:spPr>
        <p:txBody>
          <a:bodyPr/>
          <a:lstStyle>
            <a:lvl1pPr algn="ctr">
              <a:defRPr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r>
              <a:rPr lang="en-US" dirty="0">
                <a:uFillTx/>
              </a:rPr>
              <a:t>Click to edit Master title style</a:t>
            </a: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914400" y="6248400"/>
            <a:ext cx="25400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400"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pPr>
              <a:defRPr>
                <a:uFillTx/>
              </a:defRPr>
            </a:pPr>
            <a:endParaRPr lang="en-US">
              <a:uFillTx/>
            </a:endParaRPr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4165600" y="6248400"/>
            <a:ext cx="38608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defRPr sz="1400"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pPr>
              <a:defRPr>
                <a:uFillTx/>
              </a:defRPr>
            </a:pPr>
            <a:endParaRPr lang="en-US">
              <a:uFillTx/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8400"/>
            <a:ext cx="2540000" cy="457200"/>
          </a:xfrm>
        </p:spPr>
        <p:txBody>
          <a:bodyPr/>
          <a:lstStyle>
            <a:lvl1pPr>
              <a:defRPr b="0" i="0"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fld id="{0707532D-10C1-AA49-B4A4-A871B8E03AF0}" type="slidenum">
              <a:rPr lang="en-US" smtClean="0">
                <a:uFillTx/>
              </a:rPr>
              <a:pPr/>
              <a:t>‹#›</a:t>
            </a:fld>
            <a:endParaRPr lang="en-US">
              <a:uFillTx/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 txBox="1">
            <a:spLocks noGrp="1"/>
          </p:cNvSpPr>
          <p:nvPr>
            <p:ph type="ctrTitle"/>
          </p:nvPr>
        </p:nvSpPr>
        <p:spPr>
          <a:xfrm>
            <a:off x="3962400" y="2209800"/>
            <a:ext cx="7448400" cy="1171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algn="l" rtl="0">
              <a:spcBef>
                <a:spcPts val="0"/>
              </a:spcBef>
              <a:buSzPct val="100000"/>
              <a:buFont typeface="Arial"/>
              <a:buNone/>
              <a:defRPr sz="4800" b="1" i="0" u="none" strike="noStrike" cap="none"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4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4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4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4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4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4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4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4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subTitle" idx="1"/>
          </p:nvPr>
        </p:nvSpPr>
        <p:spPr>
          <a:xfrm>
            <a:off x="3962400" y="3429000"/>
            <a:ext cx="7448400" cy="685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algn="l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38" name="Shape 38"/>
          <p:cNvCxnSpPr/>
          <p:nvPr/>
        </p:nvCxnSpPr>
        <p:spPr>
          <a:xfrm rot="10800000" flipH="1">
            <a:off x="3920555" y="3381899"/>
            <a:ext cx="7458800" cy="4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9" name="Shape 39"/>
          <p:cNvSpPr txBox="1"/>
          <p:nvPr/>
        </p:nvSpPr>
        <p:spPr>
          <a:xfrm>
            <a:off x="1780699" y="2785023"/>
            <a:ext cx="1966000" cy="13724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733" b="1" dirty="0">
                <a:solidFill>
                  <a:srgbClr val="003262"/>
                </a:solidFill>
              </a:rPr>
              <a:t>D</a:t>
            </a:r>
            <a:r>
              <a:rPr lang="en-US" sz="2667" b="1" dirty="0">
                <a:solidFill>
                  <a:srgbClr val="003262"/>
                </a:solidFill>
              </a:rPr>
              <a:t>S</a:t>
            </a:r>
            <a:r>
              <a:rPr lang="en-US" sz="2667" b="1" baseline="0" dirty="0">
                <a:solidFill>
                  <a:srgbClr val="003262"/>
                </a:solidFill>
              </a:rPr>
              <a:t> 100</a:t>
            </a:r>
            <a:endParaRPr lang="en" sz="3733" b="1" dirty="0">
              <a:solidFill>
                <a:srgbClr val="003262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 b="1" dirty="0">
                <a:solidFill>
                  <a:srgbClr val="C4820E"/>
                </a:solidFill>
              </a:rPr>
              <a:t>Spring 201</a:t>
            </a:r>
            <a:r>
              <a:rPr lang="en-US" sz="2400" b="1" dirty="0">
                <a:solidFill>
                  <a:srgbClr val="C4820E"/>
                </a:solidFill>
              </a:rPr>
              <a:t>7</a:t>
            </a:r>
            <a:endParaRPr lang="en" sz="2400" b="1" dirty="0">
              <a:solidFill>
                <a:srgbClr val="C4820E"/>
              </a:solidFill>
            </a:endParaRPr>
          </a:p>
        </p:txBody>
      </p:sp>
      <p:pic>
        <p:nvPicPr>
          <p:cNvPr id="40" name="Shape 40"/>
          <p:cNvPicPr preferRelativeResize="0"/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2399" y="3083903"/>
            <a:ext cx="968300" cy="774639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Shape 41"/>
          <p:cNvSpPr txBox="1"/>
          <p:nvPr/>
        </p:nvSpPr>
        <p:spPr>
          <a:xfrm>
            <a:off x="7689628" y="6356967"/>
            <a:ext cx="4461600" cy="4644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333"/>
              <a:t>Slides created by John DeNero (denero@berkeley.edu)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and body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8940800" cy="90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algn="l" rtl="0">
              <a:spcBef>
                <a:spcPts val="0"/>
              </a:spcBef>
              <a:buSzPct val="100000"/>
              <a:buFont typeface="Arial"/>
              <a:buNone/>
              <a:defRPr sz="4800" b="1"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44" name="Shape 44"/>
          <p:cNvCxnSpPr/>
          <p:nvPr/>
        </p:nvCxnSpPr>
        <p:spPr>
          <a:xfrm>
            <a:off x="609600" y="1175787"/>
            <a:ext cx="109728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45" name="Shape 45"/>
          <p:cNvCxnSpPr/>
          <p:nvPr/>
        </p:nvCxnSpPr>
        <p:spPr>
          <a:xfrm>
            <a:off x="609600" y="6324600"/>
            <a:ext cx="109728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609600" y="1295400"/>
            <a:ext cx="10972800" cy="483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533"/>
              </a:spcAft>
              <a:defRPr sz="3200"/>
            </a:lvl1pPr>
            <a:lvl2pPr lvl="1" rtl="0">
              <a:spcBef>
                <a:spcPts val="0"/>
              </a:spcBef>
              <a:spcAft>
                <a:spcPts val="533"/>
              </a:spcAft>
              <a:defRPr sz="3200"/>
            </a:lvl2pPr>
            <a:lvl3pPr lvl="2" rtl="0">
              <a:spcBef>
                <a:spcPts val="0"/>
              </a:spcBef>
              <a:spcAft>
                <a:spcPts val="533"/>
              </a:spcAft>
              <a:defRPr sz="3200"/>
            </a:lvl3pPr>
            <a:lvl4pPr lvl="3" rtl="0">
              <a:spcBef>
                <a:spcPts val="0"/>
              </a:spcBef>
              <a:spcAft>
                <a:spcPts val="533"/>
              </a:spcAft>
              <a:defRPr sz="2400"/>
            </a:lvl4pPr>
            <a:lvl5pPr lvl="4" rtl="0">
              <a:spcBef>
                <a:spcPts val="0"/>
              </a:spcBef>
              <a:spcAft>
                <a:spcPts val="533"/>
              </a:spcAft>
              <a:defRPr sz="2400"/>
            </a:lvl5pPr>
            <a:lvl6pPr lvl="5" rtl="0">
              <a:spcBef>
                <a:spcPts val="0"/>
              </a:spcBef>
              <a:spcAft>
                <a:spcPts val="533"/>
              </a:spcAft>
              <a:defRPr sz="2400"/>
            </a:lvl6pPr>
            <a:lvl7pPr lvl="6" rtl="0">
              <a:spcBef>
                <a:spcPts val="0"/>
              </a:spcBef>
              <a:spcAft>
                <a:spcPts val="533"/>
              </a:spcAft>
              <a:defRPr sz="2400"/>
            </a:lvl7pPr>
            <a:lvl8pPr lvl="7" rtl="0">
              <a:spcBef>
                <a:spcPts val="0"/>
              </a:spcBef>
              <a:spcAft>
                <a:spcPts val="533"/>
              </a:spcAft>
              <a:defRPr sz="2400"/>
            </a:lvl8pPr>
            <a:lvl9pPr lvl="8" rtl="0">
              <a:spcBef>
                <a:spcPts val="0"/>
              </a:spcBef>
              <a:spcAft>
                <a:spcPts val="533"/>
              </a:spcAft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preserve="1">
  <p:cSld name="Title and two columns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8940800" cy="90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algn="l" rtl="0">
              <a:spcBef>
                <a:spcPts val="0"/>
              </a:spcBef>
              <a:buSzPct val="100000"/>
              <a:buFont typeface="Arial"/>
              <a:buNone/>
              <a:defRPr sz="4800" b="1"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body" idx="1"/>
          </p:nvPr>
        </p:nvSpPr>
        <p:spPr>
          <a:xfrm>
            <a:off x="609600" y="1295400"/>
            <a:ext cx="5384800" cy="483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 sz="3200"/>
            </a:lvl1pPr>
            <a:lvl2pPr lvl="1" rtl="0">
              <a:spcBef>
                <a:spcPts val="0"/>
              </a:spcBef>
              <a:defRPr sz="3200"/>
            </a:lvl2pPr>
            <a:lvl3pPr lvl="2" rtl="0">
              <a:spcBef>
                <a:spcPts val="0"/>
              </a:spcBef>
              <a:defRPr sz="3200"/>
            </a:lvl3pPr>
            <a:lvl4pPr lvl="3" rtl="0">
              <a:spcBef>
                <a:spcPts val="0"/>
              </a:spcBef>
              <a:defRPr sz="2400"/>
            </a:lvl4pPr>
            <a:lvl5pPr lvl="4" rtl="0">
              <a:spcBef>
                <a:spcPts val="0"/>
              </a:spcBef>
              <a:defRPr sz="2400"/>
            </a:lvl5pPr>
            <a:lvl6pPr lvl="5" rtl="0">
              <a:spcBef>
                <a:spcPts val="0"/>
              </a:spcBef>
              <a:defRPr sz="2400"/>
            </a:lvl6pPr>
            <a:lvl7pPr lvl="6" rtl="0">
              <a:spcBef>
                <a:spcPts val="0"/>
              </a:spcBef>
              <a:defRPr sz="2400"/>
            </a:lvl7pPr>
            <a:lvl8pPr lvl="7" rtl="0">
              <a:spcBef>
                <a:spcPts val="0"/>
              </a:spcBef>
              <a:defRPr sz="2400"/>
            </a:lvl8pPr>
            <a:lvl9pPr lvl="8" rtl="0">
              <a:spcBef>
                <a:spcPts val="0"/>
              </a:spcBef>
              <a:defRPr sz="2400"/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body" idx="2"/>
          </p:nvPr>
        </p:nvSpPr>
        <p:spPr>
          <a:xfrm>
            <a:off x="6197600" y="1295400"/>
            <a:ext cx="5384800" cy="483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 sz="3200"/>
            </a:lvl1pPr>
            <a:lvl2pPr lvl="1" rtl="0">
              <a:spcBef>
                <a:spcPts val="0"/>
              </a:spcBef>
              <a:defRPr sz="32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defRPr sz="32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defRPr sz="24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defRPr sz="24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defRPr sz="24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defRPr sz="24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defRPr sz="24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defRPr sz="2400"/>
            </a:lvl9pPr>
          </a:lstStyle>
          <a:p>
            <a:endParaRPr/>
          </a:p>
        </p:txBody>
      </p:sp>
      <p:cxnSp>
        <p:nvCxnSpPr>
          <p:cNvPr id="51" name="Shape 51"/>
          <p:cNvCxnSpPr/>
          <p:nvPr/>
        </p:nvCxnSpPr>
        <p:spPr>
          <a:xfrm>
            <a:off x="609600" y="1175787"/>
            <a:ext cx="109728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52" name="Shape 52"/>
          <p:cNvCxnSpPr/>
          <p:nvPr/>
        </p:nvCxnSpPr>
        <p:spPr>
          <a:xfrm>
            <a:off x="609600" y="6324600"/>
            <a:ext cx="109728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8940800" cy="90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cxnSp>
        <p:nvCxnSpPr>
          <p:cNvPr id="55" name="Shape 55"/>
          <p:cNvCxnSpPr/>
          <p:nvPr/>
        </p:nvCxnSpPr>
        <p:spPr>
          <a:xfrm>
            <a:off x="609600" y="1175787"/>
            <a:ext cx="109728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56" name="Shape 56"/>
          <p:cNvCxnSpPr/>
          <p:nvPr/>
        </p:nvCxnSpPr>
        <p:spPr>
          <a:xfrm>
            <a:off x="609600" y="6324600"/>
            <a:ext cx="109728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>
            <a:spLocks noGrp="1"/>
          </p:cNvSpPr>
          <p:nvPr>
            <p:ph type="title"/>
          </p:nvPr>
        </p:nvSpPr>
        <p:spPr>
          <a:xfrm>
            <a:off x="1625600" y="2978404"/>
            <a:ext cx="8940800" cy="90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algn="ctr" rtl="0">
              <a:spcBef>
                <a:spcPts val="0"/>
              </a:spcBef>
              <a:defRPr/>
            </a:lvl1pPr>
            <a:lvl2pPr lvl="1" algn="ctr" rtl="0">
              <a:spcBef>
                <a:spcPts val="0"/>
              </a:spcBef>
              <a:defRPr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defRPr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defRPr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defRPr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defRPr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defRPr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defRPr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Title and Content"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541060"/>
            <a:ext cx="10801350" cy="1305579"/>
          </a:xfrm>
        </p:spPr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026025"/>
            <a:ext cx="10515600" cy="4150940"/>
          </a:xfrm>
        </p:spPr>
        <p:txBody>
          <a:bodyPr/>
          <a:lstStyle>
            <a:lvl1pPr marL="457200" indent="-442913">
              <a:buClr>
                <a:schemeClr val="tx1"/>
              </a:buClr>
              <a:buSzPct val="100000"/>
              <a:buFont typeface="Wingdings" charset="2"/>
              <a:buChar char="Ø"/>
              <a:defRPr>
                <a:uFillTx/>
              </a:defRPr>
            </a:lvl1pPr>
            <a:lvl2pPr marL="914400" indent="-457200">
              <a:defRPr>
                <a:uFillTx/>
              </a:defRPr>
            </a:lvl2pPr>
            <a:lvl3pPr marL="1373188" indent="-311150">
              <a:defRPr>
                <a:uFillTx/>
              </a:defRPr>
            </a:lvl3pPr>
            <a:lvl4pPr marL="1830388" indent="-236538">
              <a:defRPr>
                <a:uFillTx/>
              </a:defRPr>
            </a:lvl4pPr>
            <a:lvl5pPr marL="2287588" indent="-234950">
              <a:defRPr>
                <a:uFillTx/>
              </a:defRPr>
            </a:lvl5pPr>
          </a:lstStyle>
          <a:p>
            <a:pPr lvl="0"/>
            <a:r>
              <a:rPr lang="en-US" dirty="0">
                <a:uFillTx/>
              </a:rPr>
              <a:t>Click to edit Master text styles</a:t>
            </a:r>
          </a:p>
          <a:p>
            <a:pPr lvl="1"/>
            <a:r>
              <a:rPr lang="en-US" dirty="0">
                <a:uFillTx/>
              </a:rPr>
              <a:t>Second level</a:t>
            </a:r>
          </a:p>
          <a:p>
            <a:pPr lvl="2"/>
            <a:r>
              <a:rPr lang="en-US" dirty="0">
                <a:uFillTx/>
              </a:rPr>
              <a:t>Third level</a:t>
            </a:r>
          </a:p>
          <a:p>
            <a:pPr lvl="3"/>
            <a:r>
              <a:rPr lang="en-US" dirty="0">
                <a:uFillTx/>
              </a:rPr>
              <a:t>Fourth level</a:t>
            </a:r>
          </a:p>
          <a:p>
            <a:pPr lvl="4"/>
            <a:r>
              <a:rPr lang="en-US" dirty="0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3/20/18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7" name="TextBox 6"/>
          <p:cNvSpPr txBox="1">
            <a:spLocks/>
          </p:cNvSpPr>
          <p:nvPr userDrawn="1"/>
        </p:nvSpPr>
        <p:spPr>
          <a:xfrm>
            <a:off x="175999" y="171728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uFillTx/>
              </a:rPr>
              <a:t>Todo</a:t>
            </a:r>
            <a:r>
              <a:rPr lang="en-US" dirty="0">
                <a:uFillTx/>
              </a:rPr>
              <a:t> Slide</a:t>
            </a:r>
          </a:p>
        </p:txBody>
      </p:sp>
      <p:sp>
        <p:nvSpPr>
          <p:cNvPr id="8" name="TextBox 7"/>
          <p:cNvSpPr txBox="1">
            <a:spLocks/>
          </p:cNvSpPr>
          <p:nvPr userDrawn="1"/>
        </p:nvSpPr>
        <p:spPr>
          <a:xfrm rot="2080315">
            <a:off x="8030560" y="740354"/>
            <a:ext cx="5319706" cy="461665"/>
          </a:xfrm>
          <a:prstGeom prst="rect">
            <a:avLst/>
          </a:prstGeom>
          <a:pattFill prst="wdUpDiag">
            <a:fgClr>
              <a:schemeClr val="accent2">
                <a:lumMod val="50000"/>
              </a:schemeClr>
            </a:fgClr>
            <a:bgClr>
              <a:srgbClr val="FFC000"/>
            </a:bgClr>
          </a:pattFill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effectLst>
                  <a:glow rad="368300">
                    <a:srgbClr val="FFC000">
                      <a:alpha val="76000"/>
                    </a:srgbClr>
                  </a:glow>
                </a:effectLst>
                <a:uFillTx/>
              </a:rPr>
              <a:t>Under Construction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4287" indent="0">
              <a:buClr>
                <a:schemeClr val="tx1"/>
              </a:buClr>
              <a:buSzPct val="100000"/>
              <a:buFont typeface="Wingdings" charset="2"/>
              <a:buNone/>
              <a:defRPr>
                <a:uFillTx/>
              </a:defRPr>
            </a:lvl1pPr>
            <a:lvl2pPr marL="914400" indent="-457200">
              <a:defRPr>
                <a:uFillTx/>
              </a:defRPr>
            </a:lvl2pPr>
            <a:lvl3pPr marL="1373188" indent="-311150">
              <a:defRPr>
                <a:uFillTx/>
              </a:defRPr>
            </a:lvl3pPr>
            <a:lvl4pPr marL="1830388" indent="-236538">
              <a:defRPr>
                <a:uFillTx/>
              </a:defRPr>
            </a:lvl4pPr>
            <a:lvl5pPr marL="2287588" indent="-234950">
              <a:defRPr>
                <a:uFillTx/>
              </a:defRPr>
            </a:lvl5pPr>
          </a:lstStyle>
          <a:p>
            <a:pPr lvl="0"/>
            <a:r>
              <a:rPr lang="en-US" dirty="0">
                <a:uFillTx/>
              </a:rPr>
              <a:t>Click to edit Master text styles</a:t>
            </a:r>
          </a:p>
          <a:p>
            <a:pPr lvl="1"/>
            <a:r>
              <a:rPr lang="en-US" dirty="0">
                <a:uFillTx/>
              </a:rPr>
              <a:t>Second level</a:t>
            </a:r>
          </a:p>
          <a:p>
            <a:pPr lvl="2"/>
            <a:r>
              <a:rPr lang="en-US" dirty="0">
                <a:uFillTx/>
              </a:rPr>
              <a:t>Third level</a:t>
            </a:r>
          </a:p>
          <a:p>
            <a:pPr lvl="3"/>
            <a:r>
              <a:rPr lang="en-US" dirty="0">
                <a:uFillTx/>
              </a:rPr>
              <a:t>Fourth level</a:t>
            </a:r>
          </a:p>
          <a:p>
            <a:pPr lvl="4"/>
            <a:r>
              <a:rPr lang="en-US" dirty="0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3/20/18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4287" indent="0">
              <a:buClr>
                <a:schemeClr val="tx1"/>
              </a:buClr>
              <a:buSzPct val="100000"/>
              <a:buFont typeface="Wingdings" charset="2"/>
              <a:buNone/>
              <a:defRPr>
                <a:uFillTx/>
                <a:latin typeface="Monaco" charset="0"/>
                <a:ea typeface="Monaco" charset="0"/>
                <a:cs typeface="Monaco" charset="0"/>
              </a:defRPr>
            </a:lvl1pPr>
            <a:lvl2pPr marL="457200" indent="0">
              <a:buNone/>
              <a:defRPr>
                <a:uFillTx/>
                <a:latin typeface="Monaco" charset="0"/>
                <a:ea typeface="Monaco" charset="0"/>
                <a:cs typeface="Monaco" charset="0"/>
              </a:defRPr>
            </a:lvl2pPr>
            <a:lvl3pPr marL="1062038" indent="0">
              <a:buNone/>
              <a:defRPr>
                <a:uFillTx/>
                <a:latin typeface="Monaco" charset="0"/>
                <a:ea typeface="Monaco" charset="0"/>
                <a:cs typeface="Monaco" charset="0"/>
              </a:defRPr>
            </a:lvl3pPr>
            <a:lvl4pPr marL="1593850" indent="0">
              <a:buNone/>
              <a:defRPr>
                <a:uFillTx/>
                <a:latin typeface="Monaco" charset="0"/>
                <a:ea typeface="Monaco" charset="0"/>
                <a:cs typeface="Monaco" charset="0"/>
              </a:defRPr>
            </a:lvl4pPr>
            <a:lvl5pPr marL="2052638" indent="0">
              <a:buNone/>
              <a:defRPr>
                <a:uFillTx/>
                <a:latin typeface="Monaco" charset="0"/>
                <a:ea typeface="Monaco" charset="0"/>
                <a:cs typeface="Monaco" charset="0"/>
              </a:defRPr>
            </a:lvl5pPr>
          </a:lstStyle>
          <a:p>
            <a:pPr lvl="0"/>
            <a:r>
              <a:rPr lang="en-US" dirty="0">
                <a:uFillTx/>
              </a:rPr>
              <a:t>Click to edit Master text styles</a:t>
            </a:r>
          </a:p>
          <a:p>
            <a:pPr lvl="1"/>
            <a:r>
              <a:rPr lang="en-US" dirty="0">
                <a:uFillTx/>
              </a:rPr>
              <a:t>Second level</a:t>
            </a:r>
          </a:p>
          <a:p>
            <a:pPr lvl="2"/>
            <a:r>
              <a:rPr lang="en-US" dirty="0">
                <a:uFillTx/>
              </a:rPr>
              <a:t>Third level</a:t>
            </a:r>
          </a:p>
          <a:p>
            <a:pPr lvl="3"/>
            <a:r>
              <a:rPr lang="en-US" dirty="0">
                <a:uFillTx/>
              </a:rPr>
              <a:t>Fourth level</a:t>
            </a:r>
          </a:p>
          <a:p>
            <a:pPr lvl="4"/>
            <a:r>
              <a:rPr lang="en-US" dirty="0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3/20/18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42913">
              <a:buClr>
                <a:schemeClr val="bg1"/>
              </a:buClr>
              <a:buSzPct val="100000"/>
              <a:buFont typeface="Wingdings" charset="2"/>
              <a:buChar char="Ø"/>
              <a:defRPr>
                <a:solidFill>
                  <a:schemeClr val="bg1"/>
                </a:solidFill>
                <a:uFillTx/>
              </a:defRPr>
            </a:lvl1pPr>
            <a:lvl2pPr marL="914400" indent="-457200">
              <a:defRPr>
                <a:solidFill>
                  <a:schemeClr val="bg1"/>
                </a:solidFill>
                <a:uFillTx/>
              </a:defRPr>
            </a:lvl2pPr>
            <a:lvl3pPr marL="1373188" indent="-311150">
              <a:defRPr>
                <a:solidFill>
                  <a:schemeClr val="bg1"/>
                </a:solidFill>
                <a:uFillTx/>
              </a:defRPr>
            </a:lvl3pPr>
            <a:lvl4pPr marL="1830388" indent="-236538">
              <a:defRPr>
                <a:solidFill>
                  <a:schemeClr val="bg1"/>
                </a:solidFill>
                <a:uFillTx/>
              </a:defRPr>
            </a:lvl4pPr>
            <a:lvl5pPr marL="2287588" indent="-234950">
              <a:defRPr>
                <a:solidFill>
                  <a:schemeClr val="bg1"/>
                </a:solidFill>
                <a:uFillTx/>
              </a:defRPr>
            </a:lvl5pPr>
          </a:lstStyle>
          <a:p>
            <a:pPr lvl="0"/>
            <a:r>
              <a:rPr lang="en-US" dirty="0">
                <a:uFillTx/>
              </a:rPr>
              <a:t>Click to edit Master text styles</a:t>
            </a:r>
          </a:p>
          <a:p>
            <a:pPr lvl="1"/>
            <a:r>
              <a:rPr lang="en-US" dirty="0">
                <a:uFillTx/>
              </a:rPr>
              <a:t>Second level</a:t>
            </a:r>
          </a:p>
          <a:p>
            <a:pPr lvl="2"/>
            <a:r>
              <a:rPr lang="en-US" dirty="0">
                <a:uFillTx/>
              </a:rPr>
              <a:t>Third level</a:t>
            </a:r>
          </a:p>
          <a:p>
            <a:pPr lvl="3"/>
            <a:r>
              <a:rPr lang="en-US" dirty="0">
                <a:uFillTx/>
              </a:rPr>
              <a:t>Fourth level</a:t>
            </a:r>
          </a:p>
          <a:p>
            <a:pPr lvl="4"/>
            <a:r>
              <a:rPr lang="en-US" dirty="0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F51376BE-D49D-E946-9484-81A0C482C8D7}" type="datetimeFigureOut">
              <a:rPr lang="en-US" smtClean="0">
                <a:uFillTx/>
              </a:rPr>
              <a:pPr/>
              <a:t>3/20/18</a:t>
            </a:fld>
            <a:endParaRPr lang="en-US"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endParaRPr lang="en-US"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DC2A921A-EC74-6F4D-8465-D463C43FF014}" type="slidenum">
              <a:rPr lang="en-US" smtClean="0">
                <a:uFillTx/>
              </a:rPr>
              <a:pPr/>
              <a:t>‹#›</a:t>
            </a:fld>
            <a:endParaRPr lang="en-US">
              <a:uFillTx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r>
              <a:rPr lang="en-US" dirty="0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42913">
              <a:buClr>
                <a:schemeClr val="bg1"/>
              </a:buClr>
              <a:buSzPct val="100000"/>
              <a:buFont typeface="Wingdings" charset="2"/>
              <a:buChar char="Ø"/>
              <a:defRPr>
                <a:solidFill>
                  <a:schemeClr val="bg1"/>
                </a:solidFill>
                <a:uFillTx/>
              </a:defRPr>
            </a:lvl1pPr>
            <a:lvl2pPr marL="914400" indent="-457200">
              <a:defRPr>
                <a:solidFill>
                  <a:schemeClr val="bg1"/>
                </a:solidFill>
                <a:uFillTx/>
              </a:defRPr>
            </a:lvl2pPr>
            <a:lvl3pPr marL="1373188" indent="-311150">
              <a:defRPr>
                <a:solidFill>
                  <a:schemeClr val="bg1"/>
                </a:solidFill>
                <a:uFillTx/>
              </a:defRPr>
            </a:lvl3pPr>
            <a:lvl4pPr marL="1830388" indent="-236538">
              <a:defRPr>
                <a:solidFill>
                  <a:schemeClr val="bg1"/>
                </a:solidFill>
                <a:uFillTx/>
              </a:defRPr>
            </a:lvl4pPr>
            <a:lvl5pPr marL="2287588" indent="-234950">
              <a:defRPr>
                <a:solidFill>
                  <a:schemeClr val="bg1"/>
                </a:solidFill>
                <a:uFillTx/>
              </a:defRPr>
            </a:lvl5pPr>
          </a:lstStyle>
          <a:p>
            <a:pPr lvl="0"/>
            <a:r>
              <a:rPr lang="en-US" dirty="0">
                <a:uFillTx/>
              </a:rPr>
              <a:t>Click to edit Master text styles</a:t>
            </a:r>
          </a:p>
          <a:p>
            <a:pPr lvl="1"/>
            <a:r>
              <a:rPr lang="en-US" dirty="0">
                <a:uFillTx/>
              </a:rPr>
              <a:t>Second level</a:t>
            </a:r>
          </a:p>
          <a:p>
            <a:pPr lvl="2"/>
            <a:r>
              <a:rPr lang="en-US" dirty="0">
                <a:uFillTx/>
              </a:rPr>
              <a:t>Third level</a:t>
            </a:r>
          </a:p>
          <a:p>
            <a:pPr lvl="3"/>
            <a:r>
              <a:rPr lang="en-US" dirty="0">
                <a:uFillTx/>
              </a:rPr>
              <a:t>Fourth level</a:t>
            </a:r>
          </a:p>
          <a:p>
            <a:pPr lvl="4"/>
            <a:r>
              <a:rPr lang="en-US" dirty="0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F51376BE-D49D-E946-9484-81A0C482C8D7}" type="datetimeFigureOut">
              <a:rPr lang="en-US" smtClean="0">
                <a:uFillTx/>
              </a:rPr>
              <a:pPr/>
              <a:t>3/20/18</a:t>
            </a:fld>
            <a:endParaRPr lang="en-US"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endParaRPr lang="en-US"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DC2A921A-EC74-6F4D-8465-D463C43FF014}" type="slidenum">
              <a:rPr lang="en-US" smtClean="0">
                <a:uFillTx/>
              </a:rPr>
              <a:pPr/>
              <a:t>‹#›</a:t>
            </a:fld>
            <a:endParaRPr lang="en-US">
              <a:uFillTx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uFillTx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  <a:uFillTx/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  <a:uFillTx/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3/20/18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  <a:uFillTx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  <a:uFillTx/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  <a:uFillTx/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F51376BE-D49D-E946-9484-81A0C482C8D7}" type="datetimeFigureOut">
              <a:rPr lang="en-US" smtClean="0">
                <a:uFillTx/>
              </a:rPr>
              <a:pPr/>
              <a:t>3/20/18</a:t>
            </a:fld>
            <a:endParaRPr lang="en-US"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endParaRPr lang="en-US"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DC2A921A-EC74-6F4D-8465-D463C43FF014}" type="slidenum">
              <a:rPr lang="en-US" smtClean="0">
                <a:uFillTx/>
              </a:rPr>
              <a:pPr/>
              <a:t>‹#›</a:t>
            </a:fld>
            <a:endParaRPr lang="en-US">
              <a:uFillTx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52450" y="320675"/>
            <a:ext cx="1080135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uFillTx/>
              </a:rP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>
                <a:uFillTx/>
              </a:rPr>
              <a:t>Click to edit Master text styles</a:t>
            </a:r>
          </a:p>
          <a:p>
            <a:pPr lvl="1"/>
            <a:r>
              <a:rPr lang="en-US" dirty="0">
                <a:uFillTx/>
              </a:rPr>
              <a:t>Second level</a:t>
            </a:r>
          </a:p>
          <a:p>
            <a:pPr lvl="2"/>
            <a:r>
              <a:rPr lang="en-US" dirty="0">
                <a:uFillTx/>
              </a:rPr>
              <a:t>Third level</a:t>
            </a:r>
          </a:p>
          <a:p>
            <a:pPr lvl="3"/>
            <a:r>
              <a:rPr lang="en-US" dirty="0">
                <a:uFillTx/>
              </a:rPr>
              <a:t>Fourth level</a:t>
            </a:r>
          </a:p>
          <a:p>
            <a:pPr lvl="4"/>
            <a:r>
              <a:rPr lang="en-US" dirty="0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uFillTx/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defTabSz="914377"/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 defTabSz="914377"/>
              <a:t>3/20/18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uFillTx/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defTabSz="914377"/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uFillTx/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defTabSz="914377"/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 defTabSz="914377"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80" r:id="rId19"/>
    <p:sldLayoutId id="2147483681" r:id="rId20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uFillTx/>
          <a:latin typeface="+mj-lt"/>
          <a:ea typeface="Helvetica Neue" charset="0"/>
          <a:cs typeface="Helvetica Neue" charset="0"/>
        </a:defRPr>
      </a:lvl1pPr>
    </p:titleStyle>
    <p:bodyStyle>
      <a:lvl1pPr marL="0" indent="0" algn="l" defTabSz="914377" rtl="0" eaLnBrk="1" latinLnBrk="0" hangingPunct="1">
        <a:lnSpc>
          <a:spcPct val="90000"/>
        </a:lnSpc>
        <a:spcBef>
          <a:spcPts val="2200"/>
        </a:spcBef>
        <a:buFont typeface="Wingdings" charset="2"/>
        <a:buNone/>
        <a:defRPr sz="2800" b="0" i="0" kern="1200">
          <a:solidFill>
            <a:schemeClr val="tx1"/>
          </a:solidFill>
          <a:uFillTx/>
          <a:latin typeface="+mn-lt"/>
          <a:ea typeface="Helvetica Neue Light" charset="0"/>
          <a:cs typeface="Helvetica Neue Light" charset="0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charset="2"/>
        <a:buChar char="Ø"/>
        <a:defRPr sz="2400" b="0" i="0" kern="1200">
          <a:solidFill>
            <a:schemeClr val="tx1"/>
          </a:solidFill>
          <a:uFillTx/>
          <a:latin typeface="+mn-lt"/>
          <a:ea typeface="Helvetica Neue Light" charset="0"/>
          <a:cs typeface="Helvetica Neue Light" charset="0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charset="2"/>
        <a:buChar char="Ø"/>
        <a:defRPr sz="2000" b="0" i="0" kern="1200">
          <a:solidFill>
            <a:schemeClr val="tx1"/>
          </a:solidFill>
          <a:uFillTx/>
          <a:latin typeface="+mn-lt"/>
          <a:ea typeface="Helvetica Neue Light" charset="0"/>
          <a:cs typeface="Helvetica Neue Light" charset="0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charset="2"/>
        <a:buChar char="Ø"/>
        <a:defRPr sz="1800" b="0" i="0" kern="1200">
          <a:solidFill>
            <a:schemeClr val="tx1"/>
          </a:solidFill>
          <a:uFillTx/>
          <a:latin typeface="+mn-lt"/>
          <a:ea typeface="Helvetica Neue Light" charset="0"/>
          <a:cs typeface="Helvetica Neue Light" charset="0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charset="2"/>
        <a:buChar char="Ø"/>
        <a:defRPr sz="1800" b="0" i="0" kern="1200">
          <a:solidFill>
            <a:schemeClr val="tx1"/>
          </a:solidFill>
          <a:uFillTx/>
          <a:latin typeface="+mn-lt"/>
          <a:ea typeface="Helvetica Neue Light" charset="0"/>
          <a:cs typeface="Helvetica Neue Light" charset="0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9pPr>
    </p:bodyStyle>
    <p:otherStyle>
      <a:defPPr>
        <a:defRPr lang="en-US">
          <a:uFillTx/>
        </a:defRPr>
      </a:defPPr>
      <a:lvl1pPr marL="0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8940800" cy="90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algn="l" rtl="0">
              <a:spcBef>
                <a:spcPts val="0"/>
              </a:spcBef>
              <a:buClr>
                <a:srgbClr val="3B7EA1"/>
              </a:buClr>
              <a:buSzPct val="100000"/>
              <a:buFont typeface="Arial"/>
              <a:buNone/>
              <a:defRPr sz="3600" b="1" i="0" u="none" strike="noStrike" cap="none">
                <a:solidFill>
                  <a:srgbClr val="3B7EA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36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36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36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36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36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36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36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36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34" name="Shape 34"/>
          <p:cNvSpPr txBox="1">
            <a:spLocks noGrp="1"/>
          </p:cNvSpPr>
          <p:nvPr>
            <p:ph type="body" idx="1"/>
          </p:nvPr>
        </p:nvSpPr>
        <p:spPr>
          <a:xfrm>
            <a:off x="609600" y="1295400"/>
            <a:ext cx="10972800" cy="483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algn="l" rtl="0">
              <a:spcBef>
                <a:spcPts val="480"/>
              </a:spcBef>
              <a:buClr>
                <a:srgbClr val="C4820E"/>
              </a:buClr>
              <a:buSzPct val="100000"/>
              <a:buFont typeface="Arial"/>
              <a:buChar char="●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spcBef>
                <a:spcPts val="480"/>
              </a:spcBef>
              <a:buClr>
                <a:srgbClr val="C4820E"/>
              </a:buClr>
              <a:buSzPct val="100000"/>
              <a:buFont typeface="Courier New"/>
              <a:buChar char="o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 rtl="0">
              <a:spcBef>
                <a:spcPts val="480"/>
              </a:spcBef>
              <a:buClr>
                <a:srgbClr val="C4820E"/>
              </a:buClr>
              <a:buSzPct val="100000"/>
              <a:buFont typeface="Wingdings"/>
              <a:buChar char="§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 rtl="0">
              <a:spcBef>
                <a:spcPts val="360"/>
              </a:spcBef>
              <a:buClr>
                <a:srgbClr val="C4820E"/>
              </a:buClr>
              <a:buSzPct val="100000"/>
              <a:buFont typeface="Arial"/>
              <a:buChar char="●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 rtl="0">
              <a:spcBef>
                <a:spcPts val="360"/>
              </a:spcBef>
              <a:buClr>
                <a:srgbClr val="C4820E"/>
              </a:buClr>
              <a:buSzPct val="100000"/>
              <a:buFont typeface="Courier New"/>
              <a:buChar char="o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 rtl="0">
              <a:spcBef>
                <a:spcPts val="360"/>
              </a:spcBef>
              <a:buClr>
                <a:srgbClr val="C4820E"/>
              </a:buClr>
              <a:buSzPct val="100000"/>
              <a:buFont typeface="Wingdings"/>
              <a:buChar char="§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 rtl="0">
              <a:spcBef>
                <a:spcPts val="360"/>
              </a:spcBef>
              <a:buClr>
                <a:srgbClr val="C4820E"/>
              </a:buClr>
              <a:buSzPct val="100000"/>
              <a:buFont typeface="Arial"/>
              <a:buChar char="●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 rtl="0">
              <a:spcBef>
                <a:spcPts val="360"/>
              </a:spcBef>
              <a:buClr>
                <a:srgbClr val="C4820E"/>
              </a:buClr>
              <a:buSzPct val="100000"/>
              <a:buFont typeface="Courier New"/>
              <a:buChar char="o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 rtl="0">
              <a:spcBef>
                <a:spcPts val="360"/>
              </a:spcBef>
              <a:buClr>
                <a:srgbClr val="C4820E"/>
              </a:buClr>
              <a:buSzPct val="100000"/>
              <a:buFont typeface="Wingdings"/>
              <a:buChar char="§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28855727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L="296863" marR="0" lvl="0" indent="-284163" algn="l" rtl="0">
        <a:lnSpc>
          <a:spcPct val="100000"/>
        </a:lnSpc>
        <a:spcBef>
          <a:spcPts val="0"/>
        </a:spcBef>
        <a:spcAft>
          <a:spcPts val="0"/>
        </a:spcAft>
        <a:buNone/>
        <a:tabLst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hyperlink" Target="mailto:jegonzal@cs.berkeley.edu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emf"/><Relationship Id="rId3" Type="http://schemas.openxmlformats.org/officeDocument/2006/relationships/image" Target="../media/image26.emf"/><Relationship Id="rId7" Type="http://schemas.openxmlformats.org/officeDocument/2006/relationships/image" Target="../media/image30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9.emf"/><Relationship Id="rId5" Type="http://schemas.openxmlformats.org/officeDocument/2006/relationships/image" Target="../media/image28.emf"/><Relationship Id="rId4" Type="http://schemas.openxmlformats.org/officeDocument/2006/relationships/image" Target="../media/image27.emf"/><Relationship Id="rId9" Type="http://schemas.openxmlformats.org/officeDocument/2006/relationships/image" Target="../media/image31.e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emf"/><Relationship Id="rId3" Type="http://schemas.openxmlformats.org/officeDocument/2006/relationships/image" Target="../media/image25.emf"/><Relationship Id="rId7" Type="http://schemas.openxmlformats.org/officeDocument/2006/relationships/image" Target="../media/image32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1.emf"/><Relationship Id="rId5" Type="http://schemas.openxmlformats.org/officeDocument/2006/relationships/image" Target="../media/image23.emf"/><Relationship Id="rId4" Type="http://schemas.openxmlformats.org/officeDocument/2006/relationships/image" Target="../media/image26.emf"/><Relationship Id="rId9" Type="http://schemas.openxmlformats.org/officeDocument/2006/relationships/image" Target="../media/image34.e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emf"/><Relationship Id="rId3" Type="http://schemas.openxmlformats.org/officeDocument/2006/relationships/image" Target="../media/image25.emf"/><Relationship Id="rId7" Type="http://schemas.openxmlformats.org/officeDocument/2006/relationships/image" Target="../media/image35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4.emf"/><Relationship Id="rId5" Type="http://schemas.openxmlformats.org/officeDocument/2006/relationships/image" Target="../media/image23.emf"/><Relationship Id="rId10" Type="http://schemas.openxmlformats.org/officeDocument/2006/relationships/image" Target="../media/image38.emf"/><Relationship Id="rId4" Type="http://schemas.openxmlformats.org/officeDocument/2006/relationships/image" Target="../media/image26.emf"/><Relationship Id="rId9" Type="http://schemas.openxmlformats.org/officeDocument/2006/relationships/image" Target="../media/image37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9.emf"/><Relationship Id="rId5" Type="http://schemas.openxmlformats.org/officeDocument/2006/relationships/image" Target="../media/image18.emf"/><Relationship Id="rId4" Type="http://schemas.openxmlformats.org/officeDocument/2006/relationships/image" Target="../media/image38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emf"/><Relationship Id="rId4" Type="http://schemas.openxmlformats.org/officeDocument/2006/relationships/image" Target="../media/image40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emf"/><Relationship Id="rId4" Type="http://schemas.openxmlformats.org/officeDocument/2006/relationships/image" Target="../media/image22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emf"/><Relationship Id="rId4" Type="http://schemas.openxmlformats.org/officeDocument/2006/relationships/image" Target="../media/image22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emf"/><Relationship Id="rId4" Type="http://schemas.openxmlformats.org/officeDocument/2006/relationships/image" Target="../media/image48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emf"/><Relationship Id="rId3" Type="http://schemas.openxmlformats.org/officeDocument/2006/relationships/image" Target="../media/image52.emf"/><Relationship Id="rId7" Type="http://schemas.openxmlformats.org/officeDocument/2006/relationships/image" Target="../media/image55.(null)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emf"/><Relationship Id="rId5" Type="http://schemas.openxmlformats.org/officeDocument/2006/relationships/image" Target="../media/image53.emf"/><Relationship Id="rId4" Type="http://schemas.openxmlformats.org/officeDocument/2006/relationships/image" Target="../media/image51.emf"/><Relationship Id="rId9" Type="http://schemas.openxmlformats.org/officeDocument/2006/relationships/image" Target="../media/image57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7" Type="http://schemas.openxmlformats.org/officeDocument/2006/relationships/image" Target="../media/image51.emf"/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emf"/><Relationship Id="rId5" Type="http://schemas.openxmlformats.org/officeDocument/2006/relationships/image" Target="../media/image60.(null)"/><Relationship Id="rId4" Type="http://schemas.openxmlformats.org/officeDocument/2006/relationships/image" Target="../media/image59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(null)"/><Relationship Id="rId7" Type="http://schemas.openxmlformats.org/officeDocument/2006/relationships/image" Target="../media/image65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emf"/><Relationship Id="rId5" Type="http://schemas.openxmlformats.org/officeDocument/2006/relationships/image" Target="../media/image63.emf"/><Relationship Id="rId4" Type="http://schemas.openxmlformats.org/officeDocument/2006/relationships/image" Target="../media/image51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7" Type="http://schemas.openxmlformats.org/officeDocument/2006/relationships/image" Target="../media/image9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emf"/><Relationship Id="rId5" Type="http://schemas.openxmlformats.org/officeDocument/2006/relationships/image" Target="../media/image7.emf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tiff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emf"/><Relationship Id="rId3" Type="http://schemas.openxmlformats.org/officeDocument/2006/relationships/image" Target="../media/image10.emf"/><Relationship Id="rId7" Type="http://schemas.openxmlformats.org/officeDocument/2006/relationships/image" Target="../media/image14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emf"/><Relationship Id="rId5" Type="http://schemas.openxmlformats.org/officeDocument/2006/relationships/image" Target="../media/image12.tiff"/><Relationship Id="rId4" Type="http://schemas.openxmlformats.org/officeDocument/2006/relationships/image" Target="../media/image11.em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emf"/><Relationship Id="rId2" Type="http://schemas.openxmlformats.org/officeDocument/2006/relationships/image" Target="../media/image70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(null)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emf"/><Relationship Id="rId3" Type="http://schemas.openxmlformats.org/officeDocument/2006/relationships/image" Target="../media/image73.emf"/><Relationship Id="rId7" Type="http://schemas.openxmlformats.org/officeDocument/2006/relationships/image" Target="../media/image74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emf"/><Relationship Id="rId5" Type="http://schemas.openxmlformats.org/officeDocument/2006/relationships/image" Target="../media/image48.emf"/><Relationship Id="rId4" Type="http://schemas.openxmlformats.org/officeDocument/2006/relationships/image" Target="../media/image47.emf"/><Relationship Id="rId9" Type="http://schemas.openxmlformats.org/officeDocument/2006/relationships/image" Target="../media/image76.emf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emf"/><Relationship Id="rId3" Type="http://schemas.openxmlformats.org/officeDocument/2006/relationships/image" Target="../media/image73.emf"/><Relationship Id="rId7" Type="http://schemas.openxmlformats.org/officeDocument/2006/relationships/image" Target="../media/image77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emf"/><Relationship Id="rId5" Type="http://schemas.openxmlformats.org/officeDocument/2006/relationships/image" Target="../media/image75.emf"/><Relationship Id="rId10" Type="http://schemas.openxmlformats.org/officeDocument/2006/relationships/image" Target="../media/image66.emf"/><Relationship Id="rId4" Type="http://schemas.openxmlformats.org/officeDocument/2006/relationships/image" Target="../media/image74.emf"/><Relationship Id="rId9" Type="http://schemas.openxmlformats.org/officeDocument/2006/relationships/image" Target="../media/image48.emf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emf"/><Relationship Id="rId3" Type="http://schemas.openxmlformats.org/officeDocument/2006/relationships/image" Target="../media/image74.emf"/><Relationship Id="rId7" Type="http://schemas.openxmlformats.org/officeDocument/2006/relationships/image" Target="../media/image78.emf"/><Relationship Id="rId12" Type="http://schemas.openxmlformats.org/officeDocument/2006/relationships/image" Target="../media/image66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emf"/><Relationship Id="rId11" Type="http://schemas.openxmlformats.org/officeDocument/2006/relationships/image" Target="../media/image48.emf"/><Relationship Id="rId5" Type="http://schemas.openxmlformats.org/officeDocument/2006/relationships/image" Target="../media/image76.emf"/><Relationship Id="rId10" Type="http://schemas.openxmlformats.org/officeDocument/2006/relationships/image" Target="../media/image47.emf"/><Relationship Id="rId4" Type="http://schemas.openxmlformats.org/officeDocument/2006/relationships/image" Target="../media/image75.emf"/><Relationship Id="rId9" Type="http://schemas.openxmlformats.org/officeDocument/2006/relationships/image" Target="../media/image80.emf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emf"/><Relationship Id="rId3" Type="http://schemas.openxmlformats.org/officeDocument/2006/relationships/image" Target="../media/image47.emf"/><Relationship Id="rId7" Type="http://schemas.openxmlformats.org/officeDocument/2006/relationships/image" Target="../media/image82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emf"/><Relationship Id="rId5" Type="http://schemas.openxmlformats.org/officeDocument/2006/relationships/image" Target="../media/image66.emf"/><Relationship Id="rId4" Type="http://schemas.openxmlformats.org/officeDocument/2006/relationships/image" Target="../media/image48.emf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emf"/><Relationship Id="rId3" Type="http://schemas.openxmlformats.org/officeDocument/2006/relationships/image" Target="../media/image84.emf"/><Relationship Id="rId7" Type="http://schemas.openxmlformats.org/officeDocument/2006/relationships/image" Target="../media/image88.e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emf"/><Relationship Id="rId5" Type="http://schemas.openxmlformats.org/officeDocument/2006/relationships/image" Target="../media/image86.emf"/><Relationship Id="rId4" Type="http://schemas.openxmlformats.org/officeDocument/2006/relationships/image" Target="../media/image85.emf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emf"/><Relationship Id="rId3" Type="http://schemas.openxmlformats.org/officeDocument/2006/relationships/image" Target="../media/image85.emf"/><Relationship Id="rId7" Type="http://schemas.openxmlformats.org/officeDocument/2006/relationships/image" Target="../media/image92.e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emf"/><Relationship Id="rId5" Type="http://schemas.openxmlformats.org/officeDocument/2006/relationships/image" Target="../media/image90.emf"/><Relationship Id="rId10" Type="http://schemas.openxmlformats.org/officeDocument/2006/relationships/image" Target="../media/image95.emf"/><Relationship Id="rId4" Type="http://schemas.openxmlformats.org/officeDocument/2006/relationships/image" Target="../media/image87.emf"/><Relationship Id="rId9" Type="http://schemas.openxmlformats.org/officeDocument/2006/relationships/image" Target="../media/image94.em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emf"/><Relationship Id="rId7" Type="http://schemas.openxmlformats.org/officeDocument/2006/relationships/image" Target="../media/image99.e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emf"/><Relationship Id="rId5" Type="http://schemas.openxmlformats.org/officeDocument/2006/relationships/image" Target="../media/image97.emf"/><Relationship Id="rId4" Type="http://schemas.openxmlformats.org/officeDocument/2006/relationships/image" Target="../media/image96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em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emf"/><Relationship Id="rId7" Type="http://schemas.openxmlformats.org/officeDocument/2006/relationships/image" Target="../media/image105.emf"/><Relationship Id="rId2" Type="http://schemas.openxmlformats.org/officeDocument/2006/relationships/image" Target="../media/image10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emf"/><Relationship Id="rId5" Type="http://schemas.openxmlformats.org/officeDocument/2006/relationships/image" Target="../media/image103.emf"/><Relationship Id="rId4" Type="http://schemas.openxmlformats.org/officeDocument/2006/relationships/image" Target="../media/image102.emf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emf"/><Relationship Id="rId3" Type="http://schemas.openxmlformats.org/officeDocument/2006/relationships/image" Target="../media/image101.emf"/><Relationship Id="rId7" Type="http://schemas.openxmlformats.org/officeDocument/2006/relationships/image" Target="../media/image105.emf"/><Relationship Id="rId2" Type="http://schemas.openxmlformats.org/officeDocument/2006/relationships/image" Target="../media/image10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emf"/><Relationship Id="rId11" Type="http://schemas.openxmlformats.org/officeDocument/2006/relationships/image" Target="../media/image109.emf"/><Relationship Id="rId5" Type="http://schemas.openxmlformats.org/officeDocument/2006/relationships/image" Target="../media/image103.emf"/><Relationship Id="rId10" Type="http://schemas.openxmlformats.org/officeDocument/2006/relationships/image" Target="../media/image108.emf"/><Relationship Id="rId4" Type="http://schemas.openxmlformats.org/officeDocument/2006/relationships/image" Target="../media/image102.emf"/><Relationship Id="rId9" Type="http://schemas.openxmlformats.org/officeDocument/2006/relationships/image" Target="../media/image107.emf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emf"/><Relationship Id="rId13" Type="http://schemas.openxmlformats.org/officeDocument/2006/relationships/image" Target="../media/image109.emf"/><Relationship Id="rId3" Type="http://schemas.openxmlformats.org/officeDocument/2006/relationships/image" Target="../media/image110.emf"/><Relationship Id="rId7" Type="http://schemas.openxmlformats.org/officeDocument/2006/relationships/image" Target="../media/image113.emf"/><Relationship Id="rId12" Type="http://schemas.openxmlformats.org/officeDocument/2006/relationships/image" Target="../media/image108.e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2.emf"/><Relationship Id="rId11" Type="http://schemas.openxmlformats.org/officeDocument/2006/relationships/image" Target="../media/image107.emf"/><Relationship Id="rId5" Type="http://schemas.openxmlformats.org/officeDocument/2006/relationships/image" Target="../media/image100.emf"/><Relationship Id="rId15" Type="http://schemas.openxmlformats.org/officeDocument/2006/relationships/image" Target="../media/image116.emf"/><Relationship Id="rId10" Type="http://schemas.openxmlformats.org/officeDocument/2006/relationships/image" Target="../media/image105.emf"/><Relationship Id="rId4" Type="http://schemas.openxmlformats.org/officeDocument/2006/relationships/image" Target="../media/image111.emf"/><Relationship Id="rId9" Type="http://schemas.openxmlformats.org/officeDocument/2006/relationships/image" Target="../media/image106.emf"/><Relationship Id="rId14" Type="http://schemas.openxmlformats.org/officeDocument/2006/relationships/image" Target="../media/image115.emf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hyperlink" Target="http://scikit-learn.org/stable/modules/linear_model.html" TargetMode="Externa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em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bit.ly/ds100-sp18-lin" TargetMode="Externa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em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0.tiff"/><Relationship Id="rId4" Type="http://schemas.openxmlformats.org/officeDocument/2006/relationships/image" Target="../media/image119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tiff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tiff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0.emf"/><Relationship Id="rId4" Type="http://schemas.openxmlformats.org/officeDocument/2006/relationships/image" Target="../media/image19.emf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tiff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em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5.emf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em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9.emf"/><Relationship Id="rId5" Type="http://schemas.openxmlformats.org/officeDocument/2006/relationships/image" Target="../media/image128.emf"/><Relationship Id="rId4" Type="http://schemas.openxmlformats.org/officeDocument/2006/relationships/image" Target="../media/image127.emf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em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0.tiff"/><Relationship Id="rId4" Type="http://schemas.openxmlformats.org/officeDocument/2006/relationships/image" Target="../media/image125.emf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1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4.emf"/><Relationship Id="rId5" Type="http://schemas.openxmlformats.org/officeDocument/2006/relationships/image" Target="../media/image23.emf"/><Relationship Id="rId4" Type="http://schemas.openxmlformats.org/officeDocument/2006/relationships/image" Target="../media/image22.e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emf"/><Relationship Id="rId3" Type="http://schemas.openxmlformats.org/officeDocument/2006/relationships/image" Target="../media/image26.emf"/><Relationship Id="rId7" Type="http://schemas.openxmlformats.org/officeDocument/2006/relationships/image" Target="../media/image30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9.emf"/><Relationship Id="rId5" Type="http://schemas.openxmlformats.org/officeDocument/2006/relationships/image" Target="../media/image28.emf"/><Relationship Id="rId4" Type="http://schemas.openxmlformats.org/officeDocument/2006/relationships/image" Target="../media/image27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822127" y="386493"/>
            <a:ext cx="10764822" cy="4076701"/>
          </a:xfrm>
        </p:spPr>
        <p:txBody>
          <a:bodyPr anchor="ctr">
            <a:normAutofit/>
          </a:bodyPr>
          <a:lstStyle/>
          <a:p>
            <a:pPr algn="l"/>
            <a:r>
              <a:rPr lang="en-US" b="1" dirty="0">
                <a:uFillTx/>
              </a:rPr>
              <a:t>Linear Models &amp;</a:t>
            </a:r>
            <a:br>
              <a:rPr lang="en-US" b="1" dirty="0"/>
            </a:br>
            <a:r>
              <a:rPr lang="en-US" b="1" dirty="0"/>
              <a:t>Feature Engineering </a:t>
            </a:r>
            <a:br>
              <a:rPr lang="en-US" b="1" dirty="0">
                <a:uFillTx/>
              </a:rPr>
            </a:br>
            <a:endParaRPr lang="en-US" sz="5400" i="1" dirty="0">
              <a:uFillTx/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712442" y="3884277"/>
            <a:ext cx="8338783" cy="2058488"/>
          </a:xfrm>
        </p:spPr>
        <p:txBody>
          <a:bodyPr>
            <a:noAutofit/>
          </a:bodyPr>
          <a:lstStyle/>
          <a:p>
            <a:pPr algn="l"/>
            <a:r>
              <a:rPr lang="en-US" sz="1800" dirty="0">
                <a:uFillTx/>
              </a:rPr>
              <a:t>Slides by:</a:t>
            </a:r>
          </a:p>
          <a:p>
            <a:pPr algn="l"/>
            <a:r>
              <a:rPr lang="en-US" b="1" dirty="0">
                <a:uFillTx/>
              </a:rPr>
              <a:t>Joseph E. Gonzalez </a:t>
            </a:r>
            <a:r>
              <a:rPr lang="en-US" sz="2000" dirty="0">
                <a:uFillTx/>
                <a:hlinkClick r:id="rId2"/>
              </a:rPr>
              <a:t>jegonzal@cs.berkeley.edu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8202939" y="3515940"/>
            <a:ext cx="2960361" cy="2855070"/>
            <a:chOff x="2398281" y="1322640"/>
            <a:chExt cx="4896161" cy="4722019"/>
          </a:xfrm>
        </p:grpSpPr>
        <p:cxnSp>
          <p:nvCxnSpPr>
            <p:cNvPr id="18" name="Straight Arrow Connector 17"/>
            <p:cNvCxnSpPr/>
            <p:nvPr/>
          </p:nvCxnSpPr>
          <p:spPr>
            <a:xfrm>
              <a:off x="4095395" y="2226135"/>
              <a:ext cx="1371600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>
              <a:off x="6451680" y="3096066"/>
              <a:ext cx="0" cy="137160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/>
            <p:nvPr/>
          </p:nvCxnSpPr>
          <p:spPr>
            <a:xfrm flipH="1">
              <a:off x="4095395" y="5336382"/>
              <a:ext cx="1371600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flipV="1">
              <a:off x="3015076" y="3096066"/>
              <a:ext cx="0" cy="137160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2523009" y="1322640"/>
              <a:ext cx="984132" cy="19852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200" dirty="0">
                  <a:latin typeface="Times" charset="0"/>
                  <a:ea typeface="Times" charset="0"/>
                  <a:cs typeface="Times" charset="0"/>
                </a:rPr>
                <a:t>?</a:t>
              </a:r>
            </a:p>
          </p:txBody>
        </p:sp>
        <p:pic>
          <p:nvPicPr>
            <p:cNvPr id="23" name="Picture 22"/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855018" y="1774180"/>
              <a:ext cx="1193324" cy="1013344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608918" y="4881179"/>
              <a:ext cx="1685524" cy="1163480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398281" y="4628688"/>
              <a:ext cx="1233590" cy="121916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970DB5-80FD-A74B-A582-BAD5691FD8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450" y="-1368082"/>
            <a:ext cx="10801350" cy="1325563"/>
          </a:xfrm>
        </p:spPr>
        <p:txBody>
          <a:bodyPr>
            <a:normAutofit/>
          </a:bodyPr>
          <a:lstStyle/>
          <a:p>
            <a:r>
              <a:rPr lang="en-US" dirty="0"/>
              <a:t>Alternative proof </a:t>
            </a:r>
            <a:endParaRPr lang="en-US" i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707416-1F21-1E49-A875-844250C6A7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454" y="292787"/>
            <a:ext cx="2946400" cy="736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E74EE67-6FCF-1344-81DC-538A7BE322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4017" y="273523"/>
            <a:ext cx="4991100" cy="736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91D33DE-338C-9549-AA4A-31B33113DA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4017" y="1240138"/>
            <a:ext cx="6413500" cy="736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96323FF-77AC-0A4D-9B7B-F37D11C44A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24017" y="2264075"/>
            <a:ext cx="7848600" cy="736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DA6C804-CCB8-AD40-A14B-C767FB47F8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59067" y="3498249"/>
            <a:ext cx="7835900" cy="495300"/>
          </a:xfrm>
          <a:prstGeom prst="rect">
            <a:avLst/>
          </a:prstGeom>
        </p:spPr>
      </p:pic>
      <p:sp>
        <p:nvSpPr>
          <p:cNvPr id="17" name="Trapezoid 16">
            <a:extLst>
              <a:ext uri="{FF2B5EF4-FFF2-40B4-BE49-F238E27FC236}">
                <a16:creationId xmlns:a16="http://schemas.microsoft.com/office/drawing/2014/main" id="{32A42C0F-C8BD-8843-BA42-81FDB0DCEC7B}"/>
              </a:ext>
            </a:extLst>
          </p:cNvPr>
          <p:cNvSpPr/>
          <p:nvPr/>
        </p:nvSpPr>
        <p:spPr>
          <a:xfrm>
            <a:off x="1659067" y="2921643"/>
            <a:ext cx="7835900" cy="414338"/>
          </a:xfrm>
          <a:prstGeom prst="trapezoid">
            <a:avLst>
              <a:gd name="adj" fmla="val 621482"/>
            </a:avLst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47A3747-5915-7441-AE6C-17906F69C68C}"/>
              </a:ext>
            </a:extLst>
          </p:cNvPr>
          <p:cNvSpPr txBox="1"/>
          <p:nvPr/>
        </p:nvSpPr>
        <p:spPr>
          <a:xfrm rot="3600000">
            <a:off x="7466247" y="4058199"/>
            <a:ext cx="774571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/>
              <a:t>= 0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6445F403-E695-8E4F-B8A1-AC5B6E8CF3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700000">
            <a:off x="9155842" y="4176382"/>
            <a:ext cx="800100" cy="3556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8EEC69A9-2717-0540-A7B4-F83DF9764F1D}"/>
              </a:ext>
            </a:extLst>
          </p:cNvPr>
          <p:cNvSpPr txBox="1"/>
          <p:nvPr/>
        </p:nvSpPr>
        <p:spPr>
          <a:xfrm>
            <a:off x="10101534" y="4350586"/>
            <a:ext cx="1252266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7030A0"/>
                </a:solidFill>
              </a:rPr>
              <a:t>Defn</a:t>
            </a:r>
            <a:r>
              <a:rPr lang="en-US" dirty="0">
                <a:solidFill>
                  <a:srgbClr val="7030A0"/>
                </a:solidFill>
              </a:rPr>
              <a:t>’ of ϵ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25F195E-BE4E-E540-BA60-12E3501CA812}"/>
              </a:ext>
            </a:extLst>
          </p:cNvPr>
          <p:cNvSpPr txBox="1"/>
          <p:nvPr/>
        </p:nvSpPr>
        <p:spPr>
          <a:xfrm>
            <a:off x="864972" y="1392535"/>
            <a:ext cx="2799164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Linearity of Expectation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694AB97-A996-E342-9C94-BEB6AEBEEBC3}"/>
              </a:ext>
            </a:extLst>
          </p:cNvPr>
          <p:cNvSpPr txBox="1"/>
          <p:nvPr/>
        </p:nvSpPr>
        <p:spPr>
          <a:xfrm>
            <a:off x="1873312" y="2419435"/>
            <a:ext cx="1717137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Definition of Y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AA46C41-0265-D94B-A4BC-F942C9E8CA2D}"/>
              </a:ext>
            </a:extLst>
          </p:cNvPr>
          <p:cNvGrpSpPr/>
          <p:nvPr/>
        </p:nvGrpSpPr>
        <p:grpSpPr>
          <a:xfrm>
            <a:off x="8415482" y="-1507263"/>
            <a:ext cx="3587274" cy="1273376"/>
            <a:chOff x="7846845" y="216455"/>
            <a:chExt cx="3587274" cy="1273376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DCBA9831-3B32-E04A-9365-A0B58671048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489587" y="980170"/>
              <a:ext cx="2145461" cy="382359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A97A91E-F50E-C44E-9D08-485D36ED8CE5}"/>
                </a:ext>
              </a:extLst>
            </p:cNvPr>
            <p:cNvSpPr txBox="1"/>
            <p:nvPr/>
          </p:nvSpPr>
          <p:spPr>
            <a:xfrm>
              <a:off x="7846845" y="216455"/>
              <a:ext cx="3587274" cy="646331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lang="en-US" dirty="0"/>
                <a:t>Assuming 0 mean observation noise and true function </a:t>
              </a:r>
              <a:r>
                <a:rPr lang="en-US" i="1" dirty="0"/>
                <a:t>h(x)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CD8DEF44-A54C-B94F-9BCB-EBDE5C664B87}"/>
                </a:ext>
              </a:extLst>
            </p:cNvPr>
            <p:cNvSpPr/>
            <p:nvPr/>
          </p:nvSpPr>
          <p:spPr>
            <a:xfrm>
              <a:off x="7846845" y="216455"/>
              <a:ext cx="3587274" cy="1273376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248F3B6B-C521-874B-B54A-7A6069EE11F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24017" y="5073479"/>
            <a:ext cx="7073900" cy="7366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F8B510B-2422-0447-845A-BB33C466FF4E}"/>
              </a:ext>
            </a:extLst>
          </p:cNvPr>
          <p:cNvSpPr/>
          <p:nvPr/>
        </p:nvSpPr>
        <p:spPr>
          <a:xfrm>
            <a:off x="988541" y="3335981"/>
            <a:ext cx="10758616" cy="1496199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F7F86A4-0696-A24B-A5C5-054F6347987E}"/>
              </a:ext>
            </a:extLst>
          </p:cNvPr>
          <p:cNvSpPr txBox="1"/>
          <p:nvPr/>
        </p:nvSpPr>
        <p:spPr>
          <a:xfrm>
            <a:off x="0" y="6451541"/>
            <a:ext cx="2549096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Bonus study material!</a:t>
            </a:r>
          </a:p>
        </p:txBody>
      </p:sp>
    </p:spTree>
    <p:extLst>
      <p:ext uri="{BB962C8B-B14F-4D97-AF65-F5344CB8AC3E}">
        <p14:creationId xmlns:p14="http://schemas.microsoft.com/office/powerpoint/2010/main" val="17633837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970DB5-80FD-A74B-A582-BAD5691FD8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450" y="-1368082"/>
            <a:ext cx="10801350" cy="1325563"/>
          </a:xfrm>
        </p:spPr>
        <p:txBody>
          <a:bodyPr>
            <a:normAutofit/>
          </a:bodyPr>
          <a:lstStyle/>
          <a:p>
            <a:r>
              <a:rPr lang="en-US" dirty="0"/>
              <a:t>Alternative proof </a:t>
            </a:r>
            <a:endParaRPr lang="en-US" i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707416-1F21-1E49-A875-844250C6A7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454" y="292787"/>
            <a:ext cx="2946400" cy="736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E74EE67-6FCF-1344-81DC-538A7BE322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4017" y="273523"/>
            <a:ext cx="4991100" cy="736600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8AA46C41-0265-D94B-A4BC-F942C9E8CA2D}"/>
              </a:ext>
            </a:extLst>
          </p:cNvPr>
          <p:cNvGrpSpPr/>
          <p:nvPr/>
        </p:nvGrpSpPr>
        <p:grpSpPr>
          <a:xfrm>
            <a:off x="8390769" y="5198337"/>
            <a:ext cx="3587274" cy="1273376"/>
            <a:chOff x="7846845" y="216455"/>
            <a:chExt cx="3587274" cy="1273376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DCBA9831-3B32-E04A-9365-A0B58671048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489587" y="980170"/>
              <a:ext cx="2145461" cy="382359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A97A91E-F50E-C44E-9D08-485D36ED8CE5}"/>
                </a:ext>
              </a:extLst>
            </p:cNvPr>
            <p:cNvSpPr txBox="1"/>
            <p:nvPr/>
          </p:nvSpPr>
          <p:spPr>
            <a:xfrm>
              <a:off x="7846845" y="216455"/>
              <a:ext cx="3587274" cy="646331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lang="en-US" dirty="0"/>
                <a:t>Assuming 0 mean observation noise and true function </a:t>
              </a:r>
              <a:r>
                <a:rPr lang="en-US" i="1" dirty="0"/>
                <a:t>h(x)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CD8DEF44-A54C-B94F-9BCB-EBDE5C664B87}"/>
                </a:ext>
              </a:extLst>
            </p:cNvPr>
            <p:cNvSpPr/>
            <p:nvPr/>
          </p:nvSpPr>
          <p:spPr>
            <a:xfrm>
              <a:off x="7846845" y="216455"/>
              <a:ext cx="3587274" cy="1273376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248F3B6B-C521-874B-B54A-7A6069EE11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88104" y="1095498"/>
            <a:ext cx="7073900" cy="73660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4A768A2D-E36F-BB4A-8E0D-96EE658BB59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88104" y="2028829"/>
            <a:ext cx="7747000" cy="73660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4162238C-CF8A-1D42-BF1F-7B3135AA3BED}"/>
              </a:ext>
            </a:extLst>
          </p:cNvPr>
          <p:cNvSpPr txBox="1"/>
          <p:nvPr/>
        </p:nvSpPr>
        <p:spPr>
          <a:xfrm>
            <a:off x="102379" y="2028829"/>
            <a:ext cx="2885725" cy="6463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solidFill>
                  <a:srgbClr val="7030A0"/>
                </a:solidFill>
              </a:rPr>
              <a:t>Y is independent of </a:t>
            </a:r>
            <a:r>
              <a:rPr lang="en-US" dirty="0" err="1">
                <a:solidFill>
                  <a:srgbClr val="7030A0"/>
                </a:solidFill>
              </a:rPr>
              <a:t>θ</a:t>
            </a:r>
            <a:br>
              <a:rPr lang="en-US" dirty="0">
                <a:solidFill>
                  <a:srgbClr val="7030A0"/>
                </a:solidFill>
              </a:rPr>
            </a:br>
            <a:r>
              <a:rPr lang="en-US" dirty="0">
                <a:solidFill>
                  <a:srgbClr val="7030A0"/>
                </a:solidFill>
              </a:rPr>
              <a:t>(only depends on noise)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0B97D4C-A133-1D4E-ABFE-D426C869DC77}"/>
              </a:ext>
            </a:extLst>
          </p:cNvPr>
          <p:cNvSpPr txBox="1"/>
          <p:nvPr/>
        </p:nvSpPr>
        <p:spPr>
          <a:xfrm>
            <a:off x="7690026" y="2882813"/>
            <a:ext cx="1781257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solidFill>
                  <a:srgbClr val="7030A0"/>
                </a:solidFill>
              </a:rPr>
              <a:t>Definition of Y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50DC0860-113C-934A-9C22-C6069E5A066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88104" y="3047322"/>
            <a:ext cx="8851900" cy="73660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348D957C-CDC0-A247-9383-CA08DE615A7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88104" y="4144474"/>
            <a:ext cx="7607300" cy="736600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BBFED981-5513-F640-89EE-EBC93304FE65}"/>
              </a:ext>
            </a:extLst>
          </p:cNvPr>
          <p:cNvSpPr txBox="1"/>
          <p:nvPr/>
        </p:nvSpPr>
        <p:spPr>
          <a:xfrm>
            <a:off x="6525054" y="3871775"/>
            <a:ext cx="2826415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solidFill>
                  <a:srgbClr val="7030A0"/>
                </a:solidFill>
              </a:rPr>
              <a:t>Linearity of expectation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0EDC2F12-0EFE-4C4A-9FF6-27716F9A0CAA}"/>
              </a:ext>
            </a:extLst>
          </p:cNvPr>
          <p:cNvCxnSpPr/>
          <p:nvPr/>
        </p:nvCxnSpPr>
        <p:spPr>
          <a:xfrm>
            <a:off x="5741773" y="1607298"/>
            <a:ext cx="0" cy="5853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7C647E1-C42C-3B48-A182-710147C6E5B1}"/>
              </a:ext>
            </a:extLst>
          </p:cNvPr>
          <p:cNvCxnSpPr>
            <a:cxnSpLocks/>
          </p:cNvCxnSpPr>
          <p:nvPr/>
        </p:nvCxnSpPr>
        <p:spPr>
          <a:xfrm>
            <a:off x="7938261" y="1607298"/>
            <a:ext cx="642393" cy="5408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5669FC3C-2615-4743-AADD-6B3ED69455FB}"/>
              </a:ext>
            </a:extLst>
          </p:cNvPr>
          <p:cNvSpPr txBox="1"/>
          <p:nvPr/>
        </p:nvSpPr>
        <p:spPr>
          <a:xfrm>
            <a:off x="0" y="6451541"/>
            <a:ext cx="2549096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Bonus study material!</a:t>
            </a:r>
          </a:p>
        </p:txBody>
      </p:sp>
    </p:spTree>
    <p:extLst>
      <p:ext uri="{BB962C8B-B14F-4D97-AF65-F5344CB8AC3E}">
        <p14:creationId xmlns:p14="http://schemas.microsoft.com/office/powerpoint/2010/main" val="1546242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40" grpId="0"/>
      <p:bldP spid="4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970DB5-80FD-A74B-A582-BAD5691FD8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450" y="-1368082"/>
            <a:ext cx="10801350" cy="1325563"/>
          </a:xfrm>
        </p:spPr>
        <p:txBody>
          <a:bodyPr>
            <a:normAutofit/>
          </a:bodyPr>
          <a:lstStyle/>
          <a:p>
            <a:r>
              <a:rPr lang="en-US" dirty="0"/>
              <a:t>Alternative proof </a:t>
            </a:r>
            <a:endParaRPr lang="en-US" i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707416-1F21-1E49-A875-844250C6A7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454" y="292787"/>
            <a:ext cx="2946400" cy="736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E74EE67-6FCF-1344-81DC-538A7BE322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4017" y="273523"/>
            <a:ext cx="4991100" cy="736600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8AA46C41-0265-D94B-A4BC-F942C9E8CA2D}"/>
              </a:ext>
            </a:extLst>
          </p:cNvPr>
          <p:cNvGrpSpPr/>
          <p:nvPr/>
        </p:nvGrpSpPr>
        <p:grpSpPr>
          <a:xfrm>
            <a:off x="12311980" y="5198337"/>
            <a:ext cx="3587274" cy="1273376"/>
            <a:chOff x="7846845" y="216455"/>
            <a:chExt cx="3587274" cy="1273376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DCBA9831-3B32-E04A-9365-A0B58671048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489587" y="980170"/>
              <a:ext cx="2145461" cy="382359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A97A91E-F50E-C44E-9D08-485D36ED8CE5}"/>
                </a:ext>
              </a:extLst>
            </p:cNvPr>
            <p:cNvSpPr txBox="1"/>
            <p:nvPr/>
          </p:nvSpPr>
          <p:spPr>
            <a:xfrm>
              <a:off x="7846845" y="216455"/>
              <a:ext cx="3587274" cy="646331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lang="en-US" dirty="0"/>
                <a:t>Assuming 0 mean observation noise and true function </a:t>
              </a:r>
              <a:r>
                <a:rPr lang="en-US" i="1" dirty="0"/>
                <a:t>h(x)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CD8DEF44-A54C-B94F-9BCB-EBDE5C664B87}"/>
                </a:ext>
              </a:extLst>
            </p:cNvPr>
            <p:cNvSpPr/>
            <p:nvPr/>
          </p:nvSpPr>
          <p:spPr>
            <a:xfrm>
              <a:off x="7846845" y="216455"/>
              <a:ext cx="3587274" cy="1273376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3" name="Picture 42">
            <a:extLst>
              <a:ext uri="{FF2B5EF4-FFF2-40B4-BE49-F238E27FC236}">
                <a16:creationId xmlns:a16="http://schemas.microsoft.com/office/drawing/2014/main" id="{348D957C-CDC0-A247-9383-CA08DE615A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88104" y="1326165"/>
            <a:ext cx="7607300" cy="736600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75D4E2FE-E358-6E43-96E4-CC73E0015AE4}"/>
              </a:ext>
            </a:extLst>
          </p:cNvPr>
          <p:cNvGrpSpPr/>
          <p:nvPr/>
        </p:nvGrpSpPr>
        <p:grpSpPr>
          <a:xfrm>
            <a:off x="634313" y="2347781"/>
            <a:ext cx="6557319" cy="972065"/>
            <a:chOff x="947351" y="2281881"/>
            <a:chExt cx="6557319" cy="972065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8CDA09D1-8A31-C94D-A5AC-71E91D60C7D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73493" y="2398071"/>
              <a:ext cx="6057900" cy="736600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6CFDA60-E6D6-3943-9AE2-0B6A460B9B02}"/>
                </a:ext>
              </a:extLst>
            </p:cNvPr>
            <p:cNvSpPr/>
            <p:nvPr/>
          </p:nvSpPr>
          <p:spPr>
            <a:xfrm>
              <a:off x="947351" y="2281881"/>
              <a:ext cx="6557319" cy="972065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B4B9DAB3-0202-4D4F-BBDF-1F764E8A40E4}"/>
              </a:ext>
            </a:extLst>
          </p:cNvPr>
          <p:cNvSpPr txBox="1"/>
          <p:nvPr/>
        </p:nvSpPr>
        <p:spPr>
          <a:xfrm>
            <a:off x="588986" y="2017347"/>
            <a:ext cx="2677336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Definition of Variance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15C12E1-B334-DB48-A98D-F59B59D0B4BF}"/>
              </a:ext>
            </a:extLst>
          </p:cNvPr>
          <p:cNvCxnSpPr>
            <a:cxnSpLocks/>
          </p:cNvCxnSpPr>
          <p:nvPr/>
        </p:nvCxnSpPr>
        <p:spPr>
          <a:xfrm flipH="1">
            <a:off x="7649327" y="1952368"/>
            <a:ext cx="1305203" cy="17140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A9F104E-CD49-444E-A6F2-6D91EADC9AF1}"/>
              </a:ext>
            </a:extLst>
          </p:cNvPr>
          <p:cNvCxnSpPr>
            <a:cxnSpLocks/>
          </p:cNvCxnSpPr>
          <p:nvPr/>
        </p:nvCxnSpPr>
        <p:spPr>
          <a:xfrm>
            <a:off x="10733903" y="1878227"/>
            <a:ext cx="1268853" cy="17882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3E4CEF8B-C5FE-024A-88ED-04EBF91C85C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81205" y="3721162"/>
            <a:ext cx="10274300" cy="571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D2685EC-15E3-4F4F-81B0-77025AC3135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81205" y="4654419"/>
            <a:ext cx="10274300" cy="571500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5BC2DE7-7E51-8449-9BBE-BE36AEC78DD0}"/>
              </a:ext>
            </a:extLst>
          </p:cNvPr>
          <p:cNvCxnSpPr/>
          <p:nvPr/>
        </p:nvCxnSpPr>
        <p:spPr>
          <a:xfrm>
            <a:off x="2718486" y="4366054"/>
            <a:ext cx="547836" cy="2883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0202D9F-21C7-B441-A353-03C6B4C46987}"/>
              </a:ext>
            </a:extLst>
          </p:cNvPr>
          <p:cNvCxnSpPr>
            <a:cxnSpLocks/>
          </p:cNvCxnSpPr>
          <p:nvPr/>
        </p:nvCxnSpPr>
        <p:spPr>
          <a:xfrm flipH="1">
            <a:off x="2512541" y="4292662"/>
            <a:ext cx="1013255" cy="4013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6F6031E1-84F2-6542-A65B-E74594B2CD8A}"/>
              </a:ext>
            </a:extLst>
          </p:cNvPr>
          <p:cNvSpPr txBox="1"/>
          <p:nvPr/>
        </p:nvSpPr>
        <p:spPr>
          <a:xfrm>
            <a:off x="526510" y="4288875"/>
            <a:ext cx="2234907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solidFill>
                  <a:srgbClr val="7030A0"/>
                </a:solidFill>
              </a:rPr>
              <a:t>Rearranging terms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1F42DEA-6385-A34A-8AF3-98B0C4C4F8F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81205" y="5909108"/>
            <a:ext cx="7277100" cy="571500"/>
          </a:xfrm>
          <a:prstGeom prst="rect">
            <a:avLst/>
          </a:prstGeom>
        </p:spPr>
      </p:pic>
      <p:sp>
        <p:nvSpPr>
          <p:cNvPr id="38" name="Trapezoid 37">
            <a:extLst>
              <a:ext uri="{FF2B5EF4-FFF2-40B4-BE49-F238E27FC236}">
                <a16:creationId xmlns:a16="http://schemas.microsoft.com/office/drawing/2014/main" id="{55599DA4-921A-004C-B5B9-14E2262DDC3E}"/>
              </a:ext>
            </a:extLst>
          </p:cNvPr>
          <p:cNvSpPr/>
          <p:nvPr/>
        </p:nvSpPr>
        <p:spPr>
          <a:xfrm rot="10800000">
            <a:off x="2924432" y="5261689"/>
            <a:ext cx="6323828" cy="603808"/>
          </a:xfrm>
          <a:custGeom>
            <a:avLst/>
            <a:gdLst>
              <a:gd name="connsiteX0" fmla="*/ 0 w 6590270"/>
              <a:gd name="connsiteY0" fmla="*/ 414338 h 414338"/>
              <a:gd name="connsiteX1" fmla="*/ 2575036 w 6590270"/>
              <a:gd name="connsiteY1" fmla="*/ 0 h 414338"/>
              <a:gd name="connsiteX2" fmla="*/ 4015234 w 6590270"/>
              <a:gd name="connsiteY2" fmla="*/ 0 h 414338"/>
              <a:gd name="connsiteX3" fmla="*/ 6590270 w 6590270"/>
              <a:gd name="connsiteY3" fmla="*/ 414338 h 414338"/>
              <a:gd name="connsiteX4" fmla="*/ 0 w 6590270"/>
              <a:gd name="connsiteY4" fmla="*/ 414338 h 414338"/>
              <a:gd name="connsiteX0" fmla="*/ 0 w 6590270"/>
              <a:gd name="connsiteY0" fmla="*/ 439052 h 439052"/>
              <a:gd name="connsiteX1" fmla="*/ 2575036 w 6590270"/>
              <a:gd name="connsiteY1" fmla="*/ 24714 h 439052"/>
              <a:gd name="connsiteX2" fmla="*/ 5110867 w 6590270"/>
              <a:gd name="connsiteY2" fmla="*/ 0 h 439052"/>
              <a:gd name="connsiteX3" fmla="*/ 6590270 w 6590270"/>
              <a:gd name="connsiteY3" fmla="*/ 439052 h 439052"/>
              <a:gd name="connsiteX4" fmla="*/ 0 w 6590270"/>
              <a:gd name="connsiteY4" fmla="*/ 439052 h 439052"/>
              <a:gd name="connsiteX0" fmla="*/ 0 w 6590270"/>
              <a:gd name="connsiteY0" fmla="*/ 603808 h 603808"/>
              <a:gd name="connsiteX1" fmla="*/ 2953977 w 6590270"/>
              <a:gd name="connsiteY1" fmla="*/ 0 h 603808"/>
              <a:gd name="connsiteX2" fmla="*/ 5110867 w 6590270"/>
              <a:gd name="connsiteY2" fmla="*/ 164756 h 603808"/>
              <a:gd name="connsiteX3" fmla="*/ 6590270 w 6590270"/>
              <a:gd name="connsiteY3" fmla="*/ 603808 h 603808"/>
              <a:gd name="connsiteX4" fmla="*/ 0 w 6590270"/>
              <a:gd name="connsiteY4" fmla="*/ 603808 h 603808"/>
              <a:gd name="connsiteX0" fmla="*/ 0 w 6590270"/>
              <a:gd name="connsiteY0" fmla="*/ 603809 h 603809"/>
              <a:gd name="connsiteX1" fmla="*/ 2953977 w 6590270"/>
              <a:gd name="connsiteY1" fmla="*/ 1 h 603809"/>
              <a:gd name="connsiteX2" fmla="*/ 6049981 w 6590270"/>
              <a:gd name="connsiteY2" fmla="*/ 0 h 603809"/>
              <a:gd name="connsiteX3" fmla="*/ 6590270 w 6590270"/>
              <a:gd name="connsiteY3" fmla="*/ 603809 h 603809"/>
              <a:gd name="connsiteX4" fmla="*/ 0 w 6590270"/>
              <a:gd name="connsiteY4" fmla="*/ 603809 h 603809"/>
              <a:gd name="connsiteX0" fmla="*/ 0 w 6590270"/>
              <a:gd name="connsiteY0" fmla="*/ 603808 h 603808"/>
              <a:gd name="connsiteX1" fmla="*/ 2953977 w 6590270"/>
              <a:gd name="connsiteY1" fmla="*/ 0 h 603808"/>
              <a:gd name="connsiteX2" fmla="*/ 6221680 w 6590270"/>
              <a:gd name="connsiteY2" fmla="*/ 24712 h 603808"/>
              <a:gd name="connsiteX3" fmla="*/ 6590270 w 6590270"/>
              <a:gd name="connsiteY3" fmla="*/ 603808 h 603808"/>
              <a:gd name="connsiteX4" fmla="*/ 0 w 6590270"/>
              <a:gd name="connsiteY4" fmla="*/ 603808 h 6038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90270" h="603808">
                <a:moveTo>
                  <a:pt x="0" y="603808"/>
                </a:moveTo>
                <a:lnTo>
                  <a:pt x="2953977" y="0"/>
                </a:lnTo>
                <a:lnTo>
                  <a:pt x="6221680" y="24712"/>
                </a:lnTo>
                <a:lnTo>
                  <a:pt x="6590270" y="603808"/>
                </a:lnTo>
                <a:lnTo>
                  <a:pt x="0" y="603808"/>
                </a:lnTo>
                <a:close/>
              </a:path>
            </a:pathLst>
          </a:cu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1636FC9-E95A-9A45-BD5B-2ADCCD959DE4}"/>
              </a:ext>
            </a:extLst>
          </p:cNvPr>
          <p:cNvSpPr txBox="1"/>
          <p:nvPr/>
        </p:nvSpPr>
        <p:spPr>
          <a:xfrm>
            <a:off x="0" y="6451541"/>
            <a:ext cx="2549096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Bonus study material!</a:t>
            </a:r>
          </a:p>
        </p:txBody>
      </p:sp>
    </p:spTree>
    <p:extLst>
      <p:ext uri="{BB962C8B-B14F-4D97-AF65-F5344CB8AC3E}">
        <p14:creationId xmlns:p14="http://schemas.microsoft.com/office/powerpoint/2010/main" val="10158972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37" grpId="0"/>
      <p:bldP spid="3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970DB5-80FD-A74B-A582-BAD5691FD8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450" y="281424"/>
            <a:ext cx="10801350" cy="1325563"/>
          </a:xfrm>
        </p:spPr>
        <p:txBody>
          <a:bodyPr>
            <a:normAutofit/>
          </a:bodyPr>
          <a:lstStyle/>
          <a:p>
            <a:r>
              <a:rPr lang="en-US" dirty="0"/>
              <a:t>Summary</a:t>
            </a:r>
            <a:endParaRPr lang="en-US" i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707416-1F21-1E49-A875-844250C6A7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454" y="4231396"/>
            <a:ext cx="2946400" cy="7366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1F42DEA-6385-A34A-8AF3-98B0C4C4F8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0663" y="4303114"/>
            <a:ext cx="7277100" cy="5715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8B041188-65F8-284E-8C0C-F4F91DC8B9B2}"/>
              </a:ext>
            </a:extLst>
          </p:cNvPr>
          <p:cNvSpPr txBox="1"/>
          <p:nvPr/>
        </p:nvSpPr>
        <p:spPr>
          <a:xfrm>
            <a:off x="2654401" y="5030068"/>
            <a:ext cx="3523722" cy="83099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4800" b="1" dirty="0"/>
              <a:t>Obs. Var. </a:t>
            </a:r>
            <a:r>
              <a:rPr lang="en-US" sz="4800" dirty="0"/>
              <a:t>+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510F7A0-4CBE-2044-84AF-8B87583D657C}"/>
              </a:ext>
            </a:extLst>
          </p:cNvPr>
          <p:cNvSpPr txBox="1"/>
          <p:nvPr/>
        </p:nvSpPr>
        <p:spPr>
          <a:xfrm>
            <a:off x="6118162" y="5017913"/>
            <a:ext cx="2593980" cy="83099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4800" dirty="0"/>
              <a:t>(</a:t>
            </a:r>
            <a:r>
              <a:rPr lang="en-US" sz="4800" b="1" dirty="0"/>
              <a:t>Bias</a:t>
            </a:r>
            <a:r>
              <a:rPr lang="en-US" sz="4800" dirty="0"/>
              <a:t>)</a:t>
            </a:r>
            <a:r>
              <a:rPr lang="en-US" sz="4800" baseline="30000" dirty="0"/>
              <a:t>2</a:t>
            </a:r>
            <a:r>
              <a:rPr lang="en-US" sz="4800" dirty="0"/>
              <a:t> +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5B2A45E-301D-9A48-A967-6B9939690ED6}"/>
              </a:ext>
            </a:extLst>
          </p:cNvPr>
          <p:cNvSpPr txBox="1"/>
          <p:nvPr/>
        </p:nvSpPr>
        <p:spPr>
          <a:xfrm>
            <a:off x="8898661" y="5017911"/>
            <a:ext cx="3090911" cy="83099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4800" b="1" dirty="0"/>
              <a:t>Mod. Var.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6277678-621F-094C-8D5B-8EC6C1B98D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7909" y="1882191"/>
            <a:ext cx="3175000" cy="406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335E69D-AAB0-4141-AA56-20DBDFC785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79980" y="1571388"/>
            <a:ext cx="5905500" cy="1117600"/>
          </a:xfrm>
          <a:prstGeom prst="rect">
            <a:avLst/>
          </a:prstGeom>
        </p:spPr>
      </p:pic>
      <p:sp>
        <p:nvSpPr>
          <p:cNvPr id="10" name="Right Arrow 9">
            <a:extLst>
              <a:ext uri="{FF2B5EF4-FFF2-40B4-BE49-F238E27FC236}">
                <a16:creationId xmlns:a16="http://schemas.microsoft.com/office/drawing/2014/main" id="{87495210-6F5D-9B40-9B14-1D82440F3EAA}"/>
              </a:ext>
            </a:extLst>
          </p:cNvPr>
          <p:cNvSpPr/>
          <p:nvPr/>
        </p:nvSpPr>
        <p:spPr>
          <a:xfrm>
            <a:off x="4744869" y="1894218"/>
            <a:ext cx="477795" cy="394373"/>
          </a:xfrm>
          <a:prstGeom prst="right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E76287D0-3247-3A4D-B166-CC36AB1F2F1F}"/>
              </a:ext>
            </a:extLst>
          </p:cNvPr>
          <p:cNvSpPr/>
          <p:nvPr/>
        </p:nvSpPr>
        <p:spPr>
          <a:xfrm>
            <a:off x="243016" y="2701143"/>
            <a:ext cx="3369275" cy="922638"/>
          </a:xfrm>
          <a:prstGeom prst="wedgeRoundRectCallout">
            <a:avLst>
              <a:gd name="adj1" fmla="val -13987"/>
              <a:gd name="adj2" fmla="val 126785"/>
              <a:gd name="adj3" fmla="val 16667"/>
            </a:avLst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Expectation is taken over all possible Y observations.</a:t>
            </a:r>
          </a:p>
        </p:txBody>
      </p:sp>
      <p:sp>
        <p:nvSpPr>
          <p:cNvPr id="14" name="Rounded Rectangular Callout 13">
            <a:extLst>
              <a:ext uri="{FF2B5EF4-FFF2-40B4-BE49-F238E27FC236}">
                <a16:creationId xmlns:a16="http://schemas.microsoft.com/office/drawing/2014/main" id="{079FE1EF-7EA9-0B44-8D24-6C4E152FBE9A}"/>
              </a:ext>
            </a:extLst>
          </p:cNvPr>
          <p:cNvSpPr/>
          <p:nvPr/>
        </p:nvSpPr>
        <p:spPr>
          <a:xfrm>
            <a:off x="918711" y="5807426"/>
            <a:ext cx="3369275" cy="922638"/>
          </a:xfrm>
          <a:prstGeom prst="wedgeRoundRectCallout">
            <a:avLst>
              <a:gd name="adj1" fmla="val -10272"/>
              <a:gd name="adj2" fmla="val -149588"/>
              <a:gd name="adj3" fmla="val 16667"/>
            </a:avLst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Expectation is taken over all possible training datasets</a:t>
            </a:r>
          </a:p>
        </p:txBody>
      </p:sp>
    </p:spTree>
    <p:extLst>
      <p:ext uri="{BB962C8B-B14F-4D97-AF65-F5344CB8AC3E}">
        <p14:creationId xmlns:p14="http://schemas.microsoft.com/office/powerpoint/2010/main" val="18294403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3974" y="3376486"/>
            <a:ext cx="5415590" cy="34631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8150" y="134303"/>
            <a:ext cx="10801350" cy="1325563"/>
          </a:xfrm>
        </p:spPr>
        <p:txBody>
          <a:bodyPr/>
          <a:lstStyle/>
          <a:p>
            <a:r>
              <a:rPr lang="en-US" dirty="0"/>
              <a:t>Bias =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8150" y="1311275"/>
            <a:ext cx="11207382" cy="4351339"/>
          </a:xfrm>
        </p:spPr>
        <p:txBody>
          <a:bodyPr>
            <a:normAutofit/>
          </a:bodyPr>
          <a:lstStyle/>
          <a:p>
            <a:pPr marL="14287" indent="0">
              <a:buNone/>
            </a:pPr>
            <a:r>
              <a:rPr lang="en-US" sz="3200" i="1" dirty="0"/>
              <a:t>The expected deviation between the predicted value and the true value </a:t>
            </a:r>
            <a:endParaRPr lang="en-US" sz="3200" dirty="0"/>
          </a:p>
          <a:p>
            <a:r>
              <a:rPr lang="en-US" sz="3200" dirty="0"/>
              <a:t>Depends on both the:</a:t>
            </a:r>
          </a:p>
          <a:p>
            <a:pPr lvl="1"/>
            <a:r>
              <a:rPr lang="en-US" b="1" dirty="0"/>
              <a:t>choice</a:t>
            </a:r>
            <a:r>
              <a:rPr lang="en-US" dirty="0"/>
              <a:t> of </a:t>
            </a:r>
            <a:r>
              <a:rPr lang="en-US" i="1" dirty="0">
                <a:latin typeface="Times" charset="0"/>
                <a:ea typeface="Times" charset="0"/>
                <a:cs typeface="Times" charset="0"/>
              </a:rPr>
              <a:t>f</a:t>
            </a:r>
          </a:p>
          <a:p>
            <a:pPr lvl="1"/>
            <a:r>
              <a:rPr lang="en-US" b="1" dirty="0"/>
              <a:t>learning procedure</a:t>
            </a:r>
          </a:p>
          <a:p>
            <a:r>
              <a:rPr lang="en-US" b="1" i="1" dirty="0"/>
              <a:t>Under-fitting</a:t>
            </a:r>
          </a:p>
          <a:p>
            <a:endParaRPr lang="en-US" dirty="0"/>
          </a:p>
        </p:txBody>
      </p:sp>
      <p:grpSp>
        <p:nvGrpSpPr>
          <p:cNvPr id="21" name="Group 20"/>
          <p:cNvGrpSpPr/>
          <p:nvPr/>
        </p:nvGrpSpPr>
        <p:grpSpPr>
          <a:xfrm>
            <a:off x="6564399" y="2521893"/>
            <a:ext cx="5432273" cy="4113219"/>
            <a:chOff x="6207277" y="2227946"/>
            <a:chExt cx="5432273" cy="4113219"/>
          </a:xfrm>
        </p:grpSpPr>
        <p:grpSp>
          <p:nvGrpSpPr>
            <p:cNvPr id="10" name="Group 9"/>
            <p:cNvGrpSpPr/>
            <p:nvPr/>
          </p:nvGrpSpPr>
          <p:grpSpPr>
            <a:xfrm>
              <a:off x="6207277" y="2227946"/>
              <a:ext cx="5418888" cy="4113219"/>
              <a:chOff x="6432001" y="2128555"/>
              <a:chExt cx="5418888" cy="4113219"/>
            </a:xfrm>
          </p:grpSpPr>
          <p:sp>
            <p:nvSpPr>
              <p:cNvPr id="6" name="Rectangle 5"/>
              <p:cNvSpPr/>
              <p:nvPr/>
            </p:nvSpPr>
            <p:spPr>
              <a:xfrm>
                <a:off x="6432001" y="2544319"/>
                <a:ext cx="5418888" cy="369745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6432001" y="2128555"/>
                <a:ext cx="3748142" cy="523220"/>
              </a:xfrm>
              <a:prstGeom prst="rect">
                <a:avLst/>
              </a:prstGeom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All possible functions</a:t>
                </a:r>
              </a:p>
            </p:txBody>
          </p:sp>
        </p:grpSp>
        <p:sp>
          <p:nvSpPr>
            <p:cNvPr id="8" name="Freeform 7"/>
            <p:cNvSpPr/>
            <p:nvPr/>
          </p:nvSpPr>
          <p:spPr>
            <a:xfrm>
              <a:off x="6921521" y="3255989"/>
              <a:ext cx="2811559" cy="2346307"/>
            </a:xfrm>
            <a:custGeom>
              <a:avLst/>
              <a:gdLst>
                <a:gd name="connsiteX0" fmla="*/ 41854 w 2172822"/>
                <a:gd name="connsiteY0" fmla="*/ 584262 h 1859941"/>
                <a:gd name="connsiteX1" fmla="*/ 677958 w 2172822"/>
                <a:gd name="connsiteY1" fmla="*/ 14418 h 1859941"/>
                <a:gd name="connsiteX2" fmla="*/ 1857402 w 2172822"/>
                <a:gd name="connsiteY2" fmla="*/ 305966 h 1859941"/>
                <a:gd name="connsiteX3" fmla="*/ 2056184 w 2172822"/>
                <a:gd name="connsiteY3" fmla="*/ 1697444 h 1859941"/>
                <a:gd name="connsiteX4" fmla="*/ 280393 w 2172822"/>
                <a:gd name="connsiteY4" fmla="*/ 1710696 h 1859941"/>
                <a:gd name="connsiteX5" fmla="*/ 41854 w 2172822"/>
                <a:gd name="connsiteY5" fmla="*/ 584262 h 1859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72822" h="1859941">
                  <a:moveTo>
                    <a:pt x="41854" y="584262"/>
                  </a:moveTo>
                  <a:cubicBezTo>
                    <a:pt x="108115" y="301549"/>
                    <a:pt x="375367" y="60801"/>
                    <a:pt x="677958" y="14418"/>
                  </a:cubicBezTo>
                  <a:cubicBezTo>
                    <a:pt x="980549" y="-31965"/>
                    <a:pt x="1627698" y="25462"/>
                    <a:pt x="1857402" y="305966"/>
                  </a:cubicBezTo>
                  <a:cubicBezTo>
                    <a:pt x="2087106" y="586470"/>
                    <a:pt x="2319019" y="1463322"/>
                    <a:pt x="2056184" y="1697444"/>
                  </a:cubicBezTo>
                  <a:cubicBezTo>
                    <a:pt x="1793349" y="1931566"/>
                    <a:pt x="613906" y="1891809"/>
                    <a:pt x="280393" y="1710696"/>
                  </a:cubicBezTo>
                  <a:cubicBezTo>
                    <a:pt x="-53120" y="1529583"/>
                    <a:pt x="-24407" y="866975"/>
                    <a:pt x="41854" y="584262"/>
                  </a:cubicBezTo>
                  <a:close/>
                </a:path>
              </a:pathLst>
            </a:cu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664313" y="3105992"/>
              <a:ext cx="3068767" cy="1830880"/>
            </a:xfrm>
            <a:prstGeom prst="rect">
              <a:avLst/>
            </a:prstGeom>
          </p:spPr>
          <p:txBody>
            <a:bodyPr wrap="none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sz="2800" dirty="0"/>
                <a:t>Possible </a:t>
              </a:r>
              <a:r>
                <a:rPr lang="en-US" sz="2800" dirty="0" err="1"/>
                <a:t>θ</a:t>
              </a:r>
              <a:r>
                <a:rPr lang="en-US" sz="2800" dirty="0"/>
                <a:t> values</a:t>
              </a:r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80700" y="4340086"/>
              <a:ext cx="526576" cy="596786"/>
            </a:xfrm>
            <a:prstGeom prst="rect">
              <a:avLst/>
            </a:prstGeom>
          </p:spPr>
        </p:pic>
        <p:sp>
          <p:nvSpPr>
            <p:cNvPr id="12" name="Oval 11"/>
            <p:cNvSpPr/>
            <p:nvPr/>
          </p:nvSpPr>
          <p:spPr>
            <a:xfrm>
              <a:off x="10231783" y="5797864"/>
              <a:ext cx="198782" cy="198782"/>
            </a:xfrm>
            <a:prstGeom prst="ellipse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0430565" y="5567423"/>
              <a:ext cx="1208985" cy="646331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dirty="0"/>
                <a:t>True </a:t>
              </a:r>
              <a:br>
                <a:rPr lang="en-US" dirty="0"/>
              </a:br>
              <a:r>
                <a:rPr lang="en-US" dirty="0"/>
                <a:t>Function </a:t>
              </a:r>
            </a:p>
          </p:txBody>
        </p:sp>
        <p:sp>
          <p:nvSpPr>
            <p:cNvPr id="14" name="Oval 13"/>
            <p:cNvSpPr/>
            <p:nvPr/>
          </p:nvSpPr>
          <p:spPr>
            <a:xfrm>
              <a:off x="9501564" y="5234571"/>
              <a:ext cx="198782" cy="198782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Arrow Connector 15"/>
            <p:cNvCxnSpPr>
              <a:stCxn id="14" idx="5"/>
              <a:endCxn id="12" idx="1"/>
            </p:cNvCxnSpPr>
            <p:nvPr/>
          </p:nvCxnSpPr>
          <p:spPr>
            <a:xfrm>
              <a:off x="9671235" y="5404242"/>
              <a:ext cx="589659" cy="422733"/>
            </a:xfrm>
            <a:prstGeom prst="straightConnector1">
              <a:avLst/>
            </a:prstGeom>
            <a:ln w="44450">
              <a:headEnd type="triangle"/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9924636" y="5025549"/>
              <a:ext cx="1071127" cy="646331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3600" b="1">
                  <a:solidFill>
                    <a:schemeClr val="accent4"/>
                  </a:solidFill>
                </a:rPr>
                <a:t>Bias</a:t>
              </a: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90B516DF-C721-364F-BCFF-F4B8393B5A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9679" y="470178"/>
            <a:ext cx="3735718" cy="642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3936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Observation Variance =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46238"/>
            <a:ext cx="10515600" cy="4703047"/>
          </a:xfrm>
        </p:spPr>
        <p:txBody>
          <a:bodyPr>
            <a:normAutofit/>
          </a:bodyPr>
          <a:lstStyle/>
          <a:p>
            <a:pPr marL="14287" indent="0">
              <a:buNone/>
            </a:pPr>
            <a:r>
              <a:rPr lang="en-US" dirty="0"/>
              <a:t>the variability of the random noise in the process we are trying to model</a:t>
            </a:r>
            <a:endParaRPr lang="en-US" i="1" dirty="0"/>
          </a:p>
          <a:p>
            <a:r>
              <a:rPr lang="en-US" dirty="0"/>
              <a:t>measurement variability</a:t>
            </a:r>
          </a:p>
          <a:p>
            <a:r>
              <a:rPr lang="en-US" dirty="0"/>
              <a:t>stochasticity</a:t>
            </a:r>
          </a:p>
          <a:p>
            <a:r>
              <a:rPr lang="en-US" dirty="0"/>
              <a:t>missing information</a:t>
            </a:r>
          </a:p>
          <a:p>
            <a:pPr marL="14287" indent="0">
              <a:buNone/>
            </a:pPr>
            <a:endParaRPr lang="en-US" b="1" dirty="0"/>
          </a:p>
          <a:p>
            <a:pPr marL="14287" indent="0">
              <a:buNone/>
            </a:pPr>
            <a:r>
              <a:rPr lang="en-US" b="1" dirty="0"/>
              <a:t>Beyond our control</a:t>
            </a:r>
            <a:br>
              <a:rPr lang="en-US" b="1" dirty="0"/>
            </a:br>
            <a:r>
              <a:rPr lang="en-US" b="1" dirty="0"/>
              <a:t>(usually)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1350" y="2287043"/>
            <a:ext cx="5918200" cy="39624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DE1A093-2F82-FA46-971B-EA577D19FE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9623" y="581116"/>
            <a:ext cx="4241800" cy="82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299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389" r="17624" b="5111"/>
          <a:stretch/>
        </p:blipFill>
        <p:spPr>
          <a:xfrm>
            <a:off x="5028269" y="2713866"/>
            <a:ext cx="6918804" cy="413052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188153"/>
            <a:ext cx="10801350" cy="1325563"/>
          </a:xfrm>
        </p:spPr>
        <p:txBody>
          <a:bodyPr/>
          <a:lstStyle/>
          <a:p>
            <a:r>
              <a:rPr lang="en-US" dirty="0"/>
              <a:t>Estimated Model Variance =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2197195"/>
            <a:ext cx="10515600" cy="4204113"/>
          </a:xfrm>
        </p:spPr>
        <p:txBody>
          <a:bodyPr/>
          <a:lstStyle/>
          <a:p>
            <a:pPr marL="14287" indent="0">
              <a:buNone/>
            </a:pPr>
            <a:r>
              <a:rPr lang="en-US" i="1" dirty="0"/>
              <a:t>variability in the predicted value across different training datasets</a:t>
            </a:r>
          </a:p>
          <a:p>
            <a:r>
              <a:rPr lang="en-US" dirty="0"/>
              <a:t>Sensitivity to variation in </a:t>
            </a:r>
            <a:br>
              <a:rPr lang="en-US" dirty="0"/>
            </a:br>
            <a:r>
              <a:rPr lang="en-US" dirty="0"/>
              <a:t>the training data</a:t>
            </a:r>
          </a:p>
          <a:p>
            <a:r>
              <a:rPr lang="en-US" dirty="0"/>
              <a:t>Poor generalization </a:t>
            </a:r>
          </a:p>
          <a:p>
            <a:r>
              <a:rPr lang="en-US" b="1" dirty="0"/>
              <a:t>Overfitting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DD47D1-1B6E-EF48-B73E-5D867B01D8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6847" y="1407571"/>
            <a:ext cx="6654800" cy="4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4802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Bias-Variance Tradeoff</a:t>
            </a:r>
          </a:p>
        </p:txBody>
      </p:sp>
      <p:sp>
        <p:nvSpPr>
          <p:cNvPr id="8" name="Right Arrow 7"/>
          <p:cNvSpPr/>
          <p:nvPr/>
        </p:nvSpPr>
        <p:spPr>
          <a:xfrm>
            <a:off x="3393418" y="1433146"/>
            <a:ext cx="5937809" cy="899160"/>
          </a:xfrm>
          <a:prstGeom prst="rightArrow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Estimated Model Variance</a:t>
            </a:r>
          </a:p>
        </p:txBody>
      </p:sp>
      <p:sp>
        <p:nvSpPr>
          <p:cNvPr id="9" name="Left Arrow 8"/>
          <p:cNvSpPr/>
          <p:nvPr/>
        </p:nvSpPr>
        <p:spPr>
          <a:xfrm>
            <a:off x="3059495" y="5660943"/>
            <a:ext cx="6159094" cy="1041645"/>
          </a:xfrm>
          <a:prstGeom prst="leftArrow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Bias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731844" y="2579187"/>
            <a:ext cx="10814396" cy="2344177"/>
            <a:chOff x="-4801391" y="2273543"/>
            <a:chExt cx="16294274" cy="3532020"/>
          </a:xfrm>
        </p:grpSpPr>
        <p:grpSp>
          <p:nvGrpSpPr>
            <p:cNvPr id="7" name="Group 6"/>
            <p:cNvGrpSpPr/>
            <p:nvPr/>
          </p:nvGrpSpPr>
          <p:grpSpPr>
            <a:xfrm>
              <a:off x="552450" y="2273543"/>
              <a:ext cx="10940433" cy="3532020"/>
              <a:chOff x="-1602304" y="1646238"/>
              <a:chExt cx="13542197" cy="4371976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8389" r="17624" b="5111"/>
              <a:stretch/>
            </p:blipFill>
            <p:spPr>
              <a:xfrm>
                <a:off x="4616655" y="1646238"/>
                <a:ext cx="7323238" cy="4371976"/>
              </a:xfrm>
              <a:prstGeom prst="rect">
                <a:avLst/>
              </a:prstGeom>
            </p:spPr>
          </p:pic>
          <p:pic>
            <p:nvPicPr>
              <p:cNvPr id="5" name="Picture 4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551" t="19389" r="17663" b="9112"/>
              <a:stretch/>
            </p:blipFill>
            <p:spPr>
              <a:xfrm>
                <a:off x="-1602304" y="1718975"/>
                <a:ext cx="6915150" cy="4086226"/>
              </a:xfrm>
              <a:prstGeom prst="rect">
                <a:avLst/>
              </a:prstGeom>
            </p:spPr>
          </p:pic>
        </p:grpSp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06" t="19466" r="17798" b="11205"/>
            <a:stretch/>
          </p:blipFill>
          <p:spPr>
            <a:xfrm>
              <a:off x="-4801391" y="2317065"/>
              <a:ext cx="5643796" cy="3301169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1E54120-D032-0E42-8389-7D5A25B7625F}"/>
              </a:ext>
            </a:extLst>
          </p:cNvPr>
          <p:cNvSpPr txBox="1"/>
          <p:nvPr/>
        </p:nvSpPr>
        <p:spPr>
          <a:xfrm>
            <a:off x="0" y="4799035"/>
            <a:ext cx="12191999" cy="70788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We want to </a:t>
            </a:r>
            <a:r>
              <a:rPr lang="en-US" sz="2000" b="1" dirty="0"/>
              <a:t>decrease both bias and variance </a:t>
            </a:r>
            <a:r>
              <a:rPr lang="en-US" sz="2000" dirty="0"/>
              <a:t>but often </a:t>
            </a:r>
            <a:br>
              <a:rPr lang="en-US" sz="2000" dirty="0"/>
            </a:br>
            <a:r>
              <a:rPr lang="en-US" sz="2000" dirty="0"/>
              <a:t>decreasing one results in an increase in the other.</a:t>
            </a:r>
          </a:p>
        </p:txBody>
      </p:sp>
    </p:spTree>
    <p:extLst>
      <p:ext uri="{BB962C8B-B14F-4D97-AF65-F5344CB8AC3E}">
        <p14:creationId xmlns:p14="http://schemas.microsoft.com/office/powerpoint/2010/main" val="9332372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3016992" y="1302162"/>
            <a:ext cx="6889702" cy="4586755"/>
            <a:chOff x="722799" y="1488775"/>
            <a:chExt cx="6889702" cy="4586755"/>
          </a:xfrm>
        </p:grpSpPr>
        <p:grpSp>
          <p:nvGrpSpPr>
            <p:cNvPr id="45" name="Group 44"/>
            <p:cNvGrpSpPr/>
            <p:nvPr/>
          </p:nvGrpSpPr>
          <p:grpSpPr>
            <a:xfrm>
              <a:off x="789451" y="1646238"/>
              <a:ext cx="6538086" cy="4429292"/>
              <a:chOff x="789451" y="1646238"/>
              <a:chExt cx="6538086" cy="4429292"/>
            </a:xfrm>
          </p:grpSpPr>
          <p:sp>
            <p:nvSpPr>
              <p:cNvPr id="47" name="Freeform 46"/>
              <p:cNvSpPr/>
              <p:nvPr/>
            </p:nvSpPr>
            <p:spPr>
              <a:xfrm>
                <a:off x="789451" y="1959880"/>
                <a:ext cx="6516570" cy="1957071"/>
              </a:xfrm>
              <a:custGeom>
                <a:avLst/>
                <a:gdLst>
                  <a:gd name="connsiteX0" fmla="*/ 0 w 5342466"/>
                  <a:gd name="connsiteY0" fmla="*/ 0 h 1862695"/>
                  <a:gd name="connsiteX1" fmla="*/ 2599266 w 5342466"/>
                  <a:gd name="connsiteY1" fmla="*/ 1862666 h 1862695"/>
                  <a:gd name="connsiteX2" fmla="*/ 5342466 w 5342466"/>
                  <a:gd name="connsiteY2" fmla="*/ 50800 h 1862695"/>
                  <a:gd name="connsiteX0" fmla="*/ 0 w 5342466"/>
                  <a:gd name="connsiteY0" fmla="*/ 0 h 1744164"/>
                  <a:gd name="connsiteX1" fmla="*/ 2775216 w 5342466"/>
                  <a:gd name="connsiteY1" fmla="*/ 1744133 h 1744164"/>
                  <a:gd name="connsiteX2" fmla="*/ 5342466 w 5342466"/>
                  <a:gd name="connsiteY2" fmla="*/ 50800 h 1744164"/>
                  <a:gd name="connsiteX0" fmla="*/ 0 w 5342466"/>
                  <a:gd name="connsiteY0" fmla="*/ 0 h 1744257"/>
                  <a:gd name="connsiteX1" fmla="*/ 2775216 w 5342466"/>
                  <a:gd name="connsiteY1" fmla="*/ 1744133 h 1744257"/>
                  <a:gd name="connsiteX2" fmla="*/ 5342466 w 5342466"/>
                  <a:gd name="connsiteY2" fmla="*/ 50800 h 1744257"/>
                  <a:gd name="connsiteX0" fmla="*/ 0 w 5230498"/>
                  <a:gd name="connsiteY0" fmla="*/ 42333 h 1786510"/>
                  <a:gd name="connsiteX1" fmla="*/ 2775216 w 5230498"/>
                  <a:gd name="connsiteY1" fmla="*/ 1786466 h 1786510"/>
                  <a:gd name="connsiteX2" fmla="*/ 5230498 w 5230498"/>
                  <a:gd name="connsiteY2" fmla="*/ 0 h 1786510"/>
                  <a:gd name="connsiteX0" fmla="*/ 0 w 5214502"/>
                  <a:gd name="connsiteY0" fmla="*/ 0 h 1828819"/>
                  <a:gd name="connsiteX1" fmla="*/ 2759220 w 5214502"/>
                  <a:gd name="connsiteY1" fmla="*/ 1828799 h 1828819"/>
                  <a:gd name="connsiteX2" fmla="*/ 5214502 w 5214502"/>
                  <a:gd name="connsiteY2" fmla="*/ 42333 h 18288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214502" h="1828819">
                    <a:moveTo>
                      <a:pt x="0" y="0"/>
                    </a:moveTo>
                    <a:cubicBezTo>
                      <a:pt x="854427" y="927099"/>
                      <a:pt x="1890136" y="1821743"/>
                      <a:pt x="2759220" y="1828799"/>
                    </a:cubicBezTo>
                    <a:cubicBezTo>
                      <a:pt x="3628304" y="1835855"/>
                      <a:pt x="5214502" y="42333"/>
                      <a:pt x="5214502" y="42333"/>
                    </a:cubicBezTo>
                  </a:path>
                </a:pathLst>
              </a:custGeom>
              <a:ln w="34925"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48" name="TextBox 47"/>
              <p:cNvSpPr txBox="1"/>
              <p:nvPr/>
            </p:nvSpPr>
            <p:spPr>
              <a:xfrm rot="19395246">
                <a:off x="5091431" y="2589260"/>
                <a:ext cx="1681871" cy="523220"/>
              </a:xfrm>
              <a:prstGeom prst="rect">
                <a:avLst/>
              </a:prstGeom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/>
                  <a:t>Test Error</a:t>
                </a:r>
              </a:p>
            </p:txBody>
          </p:sp>
          <p:sp>
            <p:nvSpPr>
              <p:cNvPr id="49" name="Freeform 48"/>
              <p:cNvSpPr/>
              <p:nvPr/>
            </p:nvSpPr>
            <p:spPr>
              <a:xfrm flipH="1">
                <a:off x="810967" y="2337986"/>
                <a:ext cx="6516570" cy="3134907"/>
              </a:xfrm>
              <a:custGeom>
                <a:avLst/>
                <a:gdLst>
                  <a:gd name="connsiteX0" fmla="*/ 0 w 5596467"/>
                  <a:gd name="connsiteY0" fmla="*/ 0 h 2861734"/>
                  <a:gd name="connsiteX1" fmla="*/ 5596467 w 5596467"/>
                  <a:gd name="connsiteY1" fmla="*/ 2861734 h 2861734"/>
                  <a:gd name="connsiteX0" fmla="*/ 0 w 5655733"/>
                  <a:gd name="connsiteY0" fmla="*/ 0 h 2929468"/>
                  <a:gd name="connsiteX1" fmla="*/ 5655733 w 5655733"/>
                  <a:gd name="connsiteY1" fmla="*/ 2929468 h 2929468"/>
                  <a:gd name="connsiteX0" fmla="*/ 0 w 5655733"/>
                  <a:gd name="connsiteY0" fmla="*/ 0 h 2929468"/>
                  <a:gd name="connsiteX1" fmla="*/ 5655733 w 5655733"/>
                  <a:gd name="connsiteY1" fmla="*/ 2929468 h 2929468"/>
                  <a:gd name="connsiteX0" fmla="*/ 0 w 5655733"/>
                  <a:gd name="connsiteY0" fmla="*/ 0 h 2929468"/>
                  <a:gd name="connsiteX1" fmla="*/ 5655733 w 5655733"/>
                  <a:gd name="connsiteY1" fmla="*/ 2929468 h 2929468"/>
                  <a:gd name="connsiteX0" fmla="*/ 0 w 5655733"/>
                  <a:gd name="connsiteY0" fmla="*/ 0 h 2929468"/>
                  <a:gd name="connsiteX1" fmla="*/ 5655733 w 5655733"/>
                  <a:gd name="connsiteY1" fmla="*/ 2929468 h 2929468"/>
                  <a:gd name="connsiteX0" fmla="*/ 0 w 5655733"/>
                  <a:gd name="connsiteY0" fmla="*/ 0 h 2929468"/>
                  <a:gd name="connsiteX1" fmla="*/ 5655733 w 5655733"/>
                  <a:gd name="connsiteY1" fmla="*/ 2929468 h 2929468"/>
                  <a:gd name="connsiteX0" fmla="*/ 0 w 5655733"/>
                  <a:gd name="connsiteY0" fmla="*/ 0 h 2929468"/>
                  <a:gd name="connsiteX1" fmla="*/ 5655733 w 5655733"/>
                  <a:gd name="connsiteY1" fmla="*/ 2929468 h 29294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655733" h="2929468">
                    <a:moveTo>
                      <a:pt x="0" y="0"/>
                    </a:moveTo>
                    <a:cubicBezTo>
                      <a:pt x="1038578" y="2153355"/>
                      <a:pt x="2983089" y="2782712"/>
                      <a:pt x="5655733" y="2929468"/>
                    </a:cubicBezTo>
                  </a:path>
                </a:pathLst>
              </a:custGeom>
              <a:ln w="44450">
                <a:headEnd type="stealth"/>
              </a:ln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50" name="TextBox 49"/>
              <p:cNvSpPr txBox="1"/>
              <p:nvPr/>
            </p:nvSpPr>
            <p:spPr>
              <a:xfrm rot="19183017">
                <a:off x="5100702" y="3364903"/>
                <a:ext cx="1786066" cy="523220"/>
              </a:xfrm>
              <a:prstGeom prst="rect">
                <a:avLst/>
              </a:prstGeom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>
                    <a:solidFill>
                      <a:schemeClr val="accent5"/>
                    </a:solidFill>
                  </a:rPr>
                  <a:t>Variance</a:t>
                </a:r>
                <a:endParaRPr lang="en-US" sz="2800" b="1" baseline="30000" dirty="0">
                  <a:solidFill>
                    <a:schemeClr val="accent5"/>
                  </a:solidFill>
                </a:endParaRPr>
              </a:p>
            </p:txBody>
          </p:sp>
          <p:cxnSp>
            <p:nvCxnSpPr>
              <p:cNvPr id="51" name="Straight Connector 50"/>
              <p:cNvCxnSpPr/>
              <p:nvPr/>
            </p:nvCxnSpPr>
            <p:spPr>
              <a:xfrm>
                <a:off x="4207721" y="1646238"/>
                <a:ext cx="0" cy="4429292"/>
              </a:xfrm>
              <a:prstGeom prst="line">
                <a:avLst/>
              </a:prstGeom>
              <a:ln w="41275">
                <a:solidFill>
                  <a:schemeClr val="accent2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TextBox 51"/>
              <p:cNvSpPr txBox="1"/>
              <p:nvPr/>
            </p:nvSpPr>
            <p:spPr>
              <a:xfrm rot="16200000">
                <a:off x="3098145" y="2595910"/>
                <a:ext cx="1808508" cy="369332"/>
              </a:xfrm>
              <a:prstGeom prst="rect">
                <a:avLst/>
              </a:prstGeom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accent2"/>
                    </a:solidFill>
                  </a:rPr>
                  <a:t>Optimal Value</a:t>
                </a:r>
              </a:p>
            </p:txBody>
          </p:sp>
        </p:grpSp>
        <p:sp>
          <p:nvSpPr>
            <p:cNvPr id="46" name="Rectangle 45"/>
            <p:cNvSpPr/>
            <p:nvPr/>
          </p:nvSpPr>
          <p:spPr>
            <a:xfrm>
              <a:off x="722799" y="1488775"/>
              <a:ext cx="6889702" cy="4573345"/>
            </a:xfrm>
            <a:prstGeom prst="rect">
              <a:avLst/>
            </a:prstGeom>
            <a:solidFill>
              <a:schemeClr val="bg1">
                <a:alpha val="8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 Variance Plot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2846643" y="1829848"/>
            <a:ext cx="0" cy="405906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2846643" y="5888917"/>
            <a:ext cx="7033605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964396" y="5888917"/>
            <a:ext cx="4535216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400"/>
              <a:t>Increasing Model Complexity</a:t>
            </a:r>
            <a:endParaRPr lang="en-US" sz="2400" dirty="0"/>
          </a:p>
        </p:txBody>
      </p:sp>
      <p:sp>
        <p:nvSpPr>
          <p:cNvPr id="17" name="Right Arrow 16"/>
          <p:cNvSpPr/>
          <p:nvPr/>
        </p:nvSpPr>
        <p:spPr>
          <a:xfrm>
            <a:off x="8499613" y="6076691"/>
            <a:ext cx="253639" cy="11642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grpSp>
        <p:nvGrpSpPr>
          <p:cNvPr id="31" name="Group 30"/>
          <p:cNvGrpSpPr/>
          <p:nvPr/>
        </p:nvGrpSpPr>
        <p:grpSpPr>
          <a:xfrm>
            <a:off x="3105160" y="2151373"/>
            <a:ext cx="6516570" cy="3134907"/>
            <a:chOff x="927817" y="2337986"/>
            <a:chExt cx="6516570" cy="3134907"/>
          </a:xfrm>
        </p:grpSpPr>
        <p:sp>
          <p:nvSpPr>
            <p:cNvPr id="14" name="Freeform 13"/>
            <p:cNvSpPr/>
            <p:nvPr/>
          </p:nvSpPr>
          <p:spPr>
            <a:xfrm>
              <a:off x="927817" y="2337986"/>
              <a:ext cx="6516570" cy="3134907"/>
            </a:xfrm>
            <a:custGeom>
              <a:avLst/>
              <a:gdLst>
                <a:gd name="connsiteX0" fmla="*/ 0 w 5596467"/>
                <a:gd name="connsiteY0" fmla="*/ 0 h 2861734"/>
                <a:gd name="connsiteX1" fmla="*/ 5596467 w 5596467"/>
                <a:gd name="connsiteY1" fmla="*/ 2861734 h 2861734"/>
                <a:gd name="connsiteX0" fmla="*/ 0 w 5655733"/>
                <a:gd name="connsiteY0" fmla="*/ 0 h 2929468"/>
                <a:gd name="connsiteX1" fmla="*/ 5655733 w 5655733"/>
                <a:gd name="connsiteY1" fmla="*/ 2929468 h 2929468"/>
                <a:gd name="connsiteX0" fmla="*/ 0 w 5655733"/>
                <a:gd name="connsiteY0" fmla="*/ 0 h 2929468"/>
                <a:gd name="connsiteX1" fmla="*/ 5655733 w 5655733"/>
                <a:gd name="connsiteY1" fmla="*/ 2929468 h 2929468"/>
                <a:gd name="connsiteX0" fmla="*/ 0 w 5655733"/>
                <a:gd name="connsiteY0" fmla="*/ 0 h 2929468"/>
                <a:gd name="connsiteX1" fmla="*/ 5655733 w 5655733"/>
                <a:gd name="connsiteY1" fmla="*/ 2929468 h 2929468"/>
                <a:gd name="connsiteX0" fmla="*/ 0 w 5655733"/>
                <a:gd name="connsiteY0" fmla="*/ 0 h 2929468"/>
                <a:gd name="connsiteX1" fmla="*/ 5655733 w 5655733"/>
                <a:gd name="connsiteY1" fmla="*/ 2929468 h 2929468"/>
                <a:gd name="connsiteX0" fmla="*/ 0 w 5655733"/>
                <a:gd name="connsiteY0" fmla="*/ 0 h 2929468"/>
                <a:gd name="connsiteX1" fmla="*/ 5655733 w 5655733"/>
                <a:gd name="connsiteY1" fmla="*/ 2929468 h 2929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55733" h="2929468">
                  <a:moveTo>
                    <a:pt x="0" y="0"/>
                  </a:moveTo>
                  <a:cubicBezTo>
                    <a:pt x="818445" y="1780822"/>
                    <a:pt x="2983089" y="2782712"/>
                    <a:pt x="5655733" y="2929468"/>
                  </a:cubicBezTo>
                </a:path>
              </a:pathLst>
            </a:custGeom>
            <a:ln w="44450">
              <a:tailEnd type="stealth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0" name="TextBox 19"/>
            <p:cNvSpPr txBox="1"/>
            <p:nvPr/>
          </p:nvSpPr>
          <p:spPr>
            <a:xfrm rot="521122">
              <a:off x="5680907" y="4817284"/>
              <a:ext cx="1282723" cy="523220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accent4"/>
                  </a:solidFill>
                </a:rPr>
                <a:t>(Bias)</a:t>
              </a:r>
              <a:r>
                <a:rPr lang="en-US" sz="2800" b="1" baseline="30000" dirty="0">
                  <a:solidFill>
                    <a:schemeClr val="accent4"/>
                  </a:solidFill>
                </a:rPr>
                <a:t>2</a:t>
              </a: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3083644" y="1773267"/>
            <a:ext cx="6516570" cy="1957071"/>
            <a:chOff x="906301" y="1959880"/>
            <a:chExt cx="6516570" cy="1957071"/>
          </a:xfrm>
        </p:grpSpPr>
        <p:sp>
          <p:nvSpPr>
            <p:cNvPr id="15" name="Freeform 14"/>
            <p:cNvSpPr/>
            <p:nvPr/>
          </p:nvSpPr>
          <p:spPr>
            <a:xfrm>
              <a:off x="906301" y="1959880"/>
              <a:ext cx="6516570" cy="1957071"/>
            </a:xfrm>
            <a:custGeom>
              <a:avLst/>
              <a:gdLst>
                <a:gd name="connsiteX0" fmla="*/ 0 w 5342466"/>
                <a:gd name="connsiteY0" fmla="*/ 0 h 1862695"/>
                <a:gd name="connsiteX1" fmla="*/ 2599266 w 5342466"/>
                <a:gd name="connsiteY1" fmla="*/ 1862666 h 1862695"/>
                <a:gd name="connsiteX2" fmla="*/ 5342466 w 5342466"/>
                <a:gd name="connsiteY2" fmla="*/ 50800 h 1862695"/>
                <a:gd name="connsiteX0" fmla="*/ 0 w 5342466"/>
                <a:gd name="connsiteY0" fmla="*/ 0 h 1744164"/>
                <a:gd name="connsiteX1" fmla="*/ 2775216 w 5342466"/>
                <a:gd name="connsiteY1" fmla="*/ 1744133 h 1744164"/>
                <a:gd name="connsiteX2" fmla="*/ 5342466 w 5342466"/>
                <a:gd name="connsiteY2" fmla="*/ 50800 h 1744164"/>
                <a:gd name="connsiteX0" fmla="*/ 0 w 5342466"/>
                <a:gd name="connsiteY0" fmla="*/ 0 h 1744257"/>
                <a:gd name="connsiteX1" fmla="*/ 2775216 w 5342466"/>
                <a:gd name="connsiteY1" fmla="*/ 1744133 h 1744257"/>
                <a:gd name="connsiteX2" fmla="*/ 5342466 w 5342466"/>
                <a:gd name="connsiteY2" fmla="*/ 50800 h 1744257"/>
                <a:gd name="connsiteX0" fmla="*/ 0 w 5230498"/>
                <a:gd name="connsiteY0" fmla="*/ 42333 h 1786510"/>
                <a:gd name="connsiteX1" fmla="*/ 2775216 w 5230498"/>
                <a:gd name="connsiteY1" fmla="*/ 1786466 h 1786510"/>
                <a:gd name="connsiteX2" fmla="*/ 5230498 w 5230498"/>
                <a:gd name="connsiteY2" fmla="*/ 0 h 1786510"/>
                <a:gd name="connsiteX0" fmla="*/ 0 w 5214502"/>
                <a:gd name="connsiteY0" fmla="*/ 0 h 1828819"/>
                <a:gd name="connsiteX1" fmla="*/ 2759220 w 5214502"/>
                <a:gd name="connsiteY1" fmla="*/ 1828799 h 1828819"/>
                <a:gd name="connsiteX2" fmla="*/ 5214502 w 5214502"/>
                <a:gd name="connsiteY2" fmla="*/ 42333 h 1828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214502" h="1828819">
                  <a:moveTo>
                    <a:pt x="0" y="0"/>
                  </a:moveTo>
                  <a:cubicBezTo>
                    <a:pt x="854427" y="927099"/>
                    <a:pt x="1890136" y="1821743"/>
                    <a:pt x="2759220" y="1828799"/>
                  </a:cubicBezTo>
                  <a:cubicBezTo>
                    <a:pt x="3628304" y="1835855"/>
                    <a:pt x="5214502" y="42333"/>
                    <a:pt x="5214502" y="42333"/>
                  </a:cubicBezTo>
                </a:path>
              </a:pathLst>
            </a:custGeom>
            <a:ln w="34925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1" name="TextBox 20"/>
            <p:cNvSpPr txBox="1"/>
            <p:nvPr/>
          </p:nvSpPr>
          <p:spPr>
            <a:xfrm rot="19395246">
              <a:off x="5208281" y="2589260"/>
              <a:ext cx="1681871" cy="523220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2800" b="1" dirty="0"/>
                <a:t>Test Error</a:t>
              </a: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3105160" y="2151373"/>
            <a:ext cx="6516570" cy="3134907"/>
            <a:chOff x="927817" y="2337986"/>
            <a:chExt cx="6516570" cy="3134907"/>
          </a:xfrm>
        </p:grpSpPr>
        <p:sp>
          <p:nvSpPr>
            <p:cNvPr id="12" name="Freeform 11"/>
            <p:cNvSpPr/>
            <p:nvPr/>
          </p:nvSpPr>
          <p:spPr>
            <a:xfrm flipH="1">
              <a:off x="927817" y="2337986"/>
              <a:ext cx="6516570" cy="3134907"/>
            </a:xfrm>
            <a:custGeom>
              <a:avLst/>
              <a:gdLst>
                <a:gd name="connsiteX0" fmla="*/ 0 w 5596467"/>
                <a:gd name="connsiteY0" fmla="*/ 0 h 2861734"/>
                <a:gd name="connsiteX1" fmla="*/ 5596467 w 5596467"/>
                <a:gd name="connsiteY1" fmla="*/ 2861734 h 2861734"/>
                <a:gd name="connsiteX0" fmla="*/ 0 w 5655733"/>
                <a:gd name="connsiteY0" fmla="*/ 0 h 2929468"/>
                <a:gd name="connsiteX1" fmla="*/ 5655733 w 5655733"/>
                <a:gd name="connsiteY1" fmla="*/ 2929468 h 2929468"/>
                <a:gd name="connsiteX0" fmla="*/ 0 w 5655733"/>
                <a:gd name="connsiteY0" fmla="*/ 0 h 2929468"/>
                <a:gd name="connsiteX1" fmla="*/ 5655733 w 5655733"/>
                <a:gd name="connsiteY1" fmla="*/ 2929468 h 2929468"/>
                <a:gd name="connsiteX0" fmla="*/ 0 w 5655733"/>
                <a:gd name="connsiteY0" fmla="*/ 0 h 2929468"/>
                <a:gd name="connsiteX1" fmla="*/ 5655733 w 5655733"/>
                <a:gd name="connsiteY1" fmla="*/ 2929468 h 2929468"/>
                <a:gd name="connsiteX0" fmla="*/ 0 w 5655733"/>
                <a:gd name="connsiteY0" fmla="*/ 0 h 2929468"/>
                <a:gd name="connsiteX1" fmla="*/ 5655733 w 5655733"/>
                <a:gd name="connsiteY1" fmla="*/ 2929468 h 2929468"/>
                <a:gd name="connsiteX0" fmla="*/ 0 w 5655733"/>
                <a:gd name="connsiteY0" fmla="*/ 0 h 2929468"/>
                <a:gd name="connsiteX1" fmla="*/ 5655733 w 5655733"/>
                <a:gd name="connsiteY1" fmla="*/ 2929468 h 2929468"/>
                <a:gd name="connsiteX0" fmla="*/ 0 w 5655733"/>
                <a:gd name="connsiteY0" fmla="*/ 0 h 2929468"/>
                <a:gd name="connsiteX1" fmla="*/ 5655733 w 5655733"/>
                <a:gd name="connsiteY1" fmla="*/ 2929468 h 2929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55733" h="2929468">
                  <a:moveTo>
                    <a:pt x="0" y="0"/>
                  </a:moveTo>
                  <a:cubicBezTo>
                    <a:pt x="1038578" y="2153355"/>
                    <a:pt x="2983089" y="2782712"/>
                    <a:pt x="5655733" y="2929468"/>
                  </a:cubicBezTo>
                </a:path>
              </a:pathLst>
            </a:custGeom>
            <a:ln w="44450">
              <a:headEnd type="stealth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4" name="TextBox 23"/>
            <p:cNvSpPr txBox="1"/>
            <p:nvPr/>
          </p:nvSpPr>
          <p:spPr>
            <a:xfrm rot="19183017">
              <a:off x="5217552" y="3364903"/>
              <a:ext cx="1786066" cy="523220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accent5"/>
                  </a:solidFill>
                </a:rPr>
                <a:t>Variance</a:t>
              </a:r>
              <a:endParaRPr lang="en-US" sz="2800" b="1" baseline="30000" dirty="0">
                <a:solidFill>
                  <a:schemeClr val="accent5"/>
                </a:solidFill>
              </a:endParaRP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6111926" y="1459625"/>
            <a:ext cx="389988" cy="4429292"/>
            <a:chOff x="3934583" y="1646238"/>
            <a:chExt cx="389988" cy="4429292"/>
          </a:xfrm>
        </p:grpSpPr>
        <p:cxnSp>
          <p:nvCxnSpPr>
            <p:cNvPr id="27" name="Straight Connector 26"/>
            <p:cNvCxnSpPr/>
            <p:nvPr/>
          </p:nvCxnSpPr>
          <p:spPr>
            <a:xfrm>
              <a:off x="4324571" y="1646238"/>
              <a:ext cx="0" cy="4429292"/>
            </a:xfrm>
            <a:prstGeom prst="line">
              <a:avLst/>
            </a:prstGeom>
            <a:ln w="41275">
              <a:solidFill>
                <a:schemeClr val="accent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 rot="16200000">
              <a:off x="3214995" y="2595910"/>
              <a:ext cx="1808508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Optimal Value</a:t>
              </a:r>
            </a:p>
          </p:txBody>
        </p:sp>
      </p:grpSp>
      <p:pic>
        <p:nvPicPr>
          <p:cNvPr id="63" name="Picture 6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8900000">
            <a:off x="7529052" y="3236109"/>
            <a:ext cx="3010276" cy="524217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72117">
            <a:off x="2833098" y="3654998"/>
            <a:ext cx="2876461" cy="44649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7BE5D585-0EA3-F94F-B152-B48DE8ED6D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09175">
            <a:off x="3389994" y="2188155"/>
            <a:ext cx="2228446" cy="557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6199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F43A37B-C0D7-C34F-ADAB-C3A1AF7E3274}"/>
              </a:ext>
            </a:extLst>
          </p:cNvPr>
          <p:cNvSpPr/>
          <p:nvPr/>
        </p:nvSpPr>
        <p:spPr>
          <a:xfrm>
            <a:off x="3767053" y="5952565"/>
            <a:ext cx="5143865" cy="39801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3016992" y="1302162"/>
            <a:ext cx="6889702" cy="4586755"/>
            <a:chOff x="722799" y="1488775"/>
            <a:chExt cx="6889702" cy="4586755"/>
          </a:xfrm>
        </p:grpSpPr>
        <p:grpSp>
          <p:nvGrpSpPr>
            <p:cNvPr id="50" name="Group 49"/>
            <p:cNvGrpSpPr/>
            <p:nvPr/>
          </p:nvGrpSpPr>
          <p:grpSpPr>
            <a:xfrm>
              <a:off x="789451" y="1646238"/>
              <a:ext cx="6538086" cy="4429292"/>
              <a:chOff x="789451" y="1646238"/>
              <a:chExt cx="6538086" cy="4429292"/>
            </a:xfrm>
          </p:grpSpPr>
          <p:sp>
            <p:nvSpPr>
              <p:cNvPr id="51" name="Freeform 50"/>
              <p:cNvSpPr/>
              <p:nvPr/>
            </p:nvSpPr>
            <p:spPr>
              <a:xfrm>
                <a:off x="789451" y="1959880"/>
                <a:ext cx="6516570" cy="1957071"/>
              </a:xfrm>
              <a:custGeom>
                <a:avLst/>
                <a:gdLst>
                  <a:gd name="connsiteX0" fmla="*/ 0 w 5342466"/>
                  <a:gd name="connsiteY0" fmla="*/ 0 h 1862695"/>
                  <a:gd name="connsiteX1" fmla="*/ 2599266 w 5342466"/>
                  <a:gd name="connsiteY1" fmla="*/ 1862666 h 1862695"/>
                  <a:gd name="connsiteX2" fmla="*/ 5342466 w 5342466"/>
                  <a:gd name="connsiteY2" fmla="*/ 50800 h 1862695"/>
                  <a:gd name="connsiteX0" fmla="*/ 0 w 5342466"/>
                  <a:gd name="connsiteY0" fmla="*/ 0 h 1744164"/>
                  <a:gd name="connsiteX1" fmla="*/ 2775216 w 5342466"/>
                  <a:gd name="connsiteY1" fmla="*/ 1744133 h 1744164"/>
                  <a:gd name="connsiteX2" fmla="*/ 5342466 w 5342466"/>
                  <a:gd name="connsiteY2" fmla="*/ 50800 h 1744164"/>
                  <a:gd name="connsiteX0" fmla="*/ 0 w 5342466"/>
                  <a:gd name="connsiteY0" fmla="*/ 0 h 1744257"/>
                  <a:gd name="connsiteX1" fmla="*/ 2775216 w 5342466"/>
                  <a:gd name="connsiteY1" fmla="*/ 1744133 h 1744257"/>
                  <a:gd name="connsiteX2" fmla="*/ 5342466 w 5342466"/>
                  <a:gd name="connsiteY2" fmla="*/ 50800 h 1744257"/>
                  <a:gd name="connsiteX0" fmla="*/ 0 w 5230498"/>
                  <a:gd name="connsiteY0" fmla="*/ 42333 h 1786510"/>
                  <a:gd name="connsiteX1" fmla="*/ 2775216 w 5230498"/>
                  <a:gd name="connsiteY1" fmla="*/ 1786466 h 1786510"/>
                  <a:gd name="connsiteX2" fmla="*/ 5230498 w 5230498"/>
                  <a:gd name="connsiteY2" fmla="*/ 0 h 1786510"/>
                  <a:gd name="connsiteX0" fmla="*/ 0 w 5214502"/>
                  <a:gd name="connsiteY0" fmla="*/ 0 h 1828819"/>
                  <a:gd name="connsiteX1" fmla="*/ 2759220 w 5214502"/>
                  <a:gd name="connsiteY1" fmla="*/ 1828799 h 1828819"/>
                  <a:gd name="connsiteX2" fmla="*/ 5214502 w 5214502"/>
                  <a:gd name="connsiteY2" fmla="*/ 42333 h 18288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214502" h="1828819">
                    <a:moveTo>
                      <a:pt x="0" y="0"/>
                    </a:moveTo>
                    <a:cubicBezTo>
                      <a:pt x="854427" y="927099"/>
                      <a:pt x="1890136" y="1821743"/>
                      <a:pt x="2759220" y="1828799"/>
                    </a:cubicBezTo>
                    <a:cubicBezTo>
                      <a:pt x="3628304" y="1835855"/>
                      <a:pt x="5214502" y="42333"/>
                      <a:pt x="5214502" y="42333"/>
                    </a:cubicBezTo>
                  </a:path>
                </a:pathLst>
              </a:custGeom>
              <a:ln w="34925"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52" name="TextBox 51"/>
              <p:cNvSpPr txBox="1"/>
              <p:nvPr/>
            </p:nvSpPr>
            <p:spPr>
              <a:xfrm rot="19395246">
                <a:off x="5091431" y="2589260"/>
                <a:ext cx="1681871" cy="523220"/>
              </a:xfrm>
              <a:prstGeom prst="rect">
                <a:avLst/>
              </a:prstGeom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/>
                  <a:t>Test Error</a:t>
                </a:r>
              </a:p>
            </p:txBody>
          </p:sp>
          <p:sp>
            <p:nvSpPr>
              <p:cNvPr id="53" name="Freeform 52"/>
              <p:cNvSpPr/>
              <p:nvPr/>
            </p:nvSpPr>
            <p:spPr>
              <a:xfrm flipH="1">
                <a:off x="810967" y="2337986"/>
                <a:ext cx="6516570" cy="3134907"/>
              </a:xfrm>
              <a:custGeom>
                <a:avLst/>
                <a:gdLst>
                  <a:gd name="connsiteX0" fmla="*/ 0 w 5596467"/>
                  <a:gd name="connsiteY0" fmla="*/ 0 h 2861734"/>
                  <a:gd name="connsiteX1" fmla="*/ 5596467 w 5596467"/>
                  <a:gd name="connsiteY1" fmla="*/ 2861734 h 2861734"/>
                  <a:gd name="connsiteX0" fmla="*/ 0 w 5655733"/>
                  <a:gd name="connsiteY0" fmla="*/ 0 h 2929468"/>
                  <a:gd name="connsiteX1" fmla="*/ 5655733 w 5655733"/>
                  <a:gd name="connsiteY1" fmla="*/ 2929468 h 2929468"/>
                  <a:gd name="connsiteX0" fmla="*/ 0 w 5655733"/>
                  <a:gd name="connsiteY0" fmla="*/ 0 h 2929468"/>
                  <a:gd name="connsiteX1" fmla="*/ 5655733 w 5655733"/>
                  <a:gd name="connsiteY1" fmla="*/ 2929468 h 2929468"/>
                  <a:gd name="connsiteX0" fmla="*/ 0 w 5655733"/>
                  <a:gd name="connsiteY0" fmla="*/ 0 h 2929468"/>
                  <a:gd name="connsiteX1" fmla="*/ 5655733 w 5655733"/>
                  <a:gd name="connsiteY1" fmla="*/ 2929468 h 2929468"/>
                  <a:gd name="connsiteX0" fmla="*/ 0 w 5655733"/>
                  <a:gd name="connsiteY0" fmla="*/ 0 h 2929468"/>
                  <a:gd name="connsiteX1" fmla="*/ 5655733 w 5655733"/>
                  <a:gd name="connsiteY1" fmla="*/ 2929468 h 2929468"/>
                  <a:gd name="connsiteX0" fmla="*/ 0 w 5655733"/>
                  <a:gd name="connsiteY0" fmla="*/ 0 h 2929468"/>
                  <a:gd name="connsiteX1" fmla="*/ 5655733 w 5655733"/>
                  <a:gd name="connsiteY1" fmla="*/ 2929468 h 2929468"/>
                  <a:gd name="connsiteX0" fmla="*/ 0 w 5655733"/>
                  <a:gd name="connsiteY0" fmla="*/ 0 h 2929468"/>
                  <a:gd name="connsiteX1" fmla="*/ 5655733 w 5655733"/>
                  <a:gd name="connsiteY1" fmla="*/ 2929468 h 29294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655733" h="2929468">
                    <a:moveTo>
                      <a:pt x="0" y="0"/>
                    </a:moveTo>
                    <a:cubicBezTo>
                      <a:pt x="1038578" y="2153355"/>
                      <a:pt x="2983089" y="2782712"/>
                      <a:pt x="5655733" y="2929468"/>
                    </a:cubicBezTo>
                  </a:path>
                </a:pathLst>
              </a:custGeom>
              <a:ln w="44450">
                <a:headEnd type="stealth"/>
              </a:ln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54" name="TextBox 53"/>
              <p:cNvSpPr txBox="1"/>
              <p:nvPr/>
            </p:nvSpPr>
            <p:spPr>
              <a:xfrm rot="19183017">
                <a:off x="5100702" y="3364903"/>
                <a:ext cx="1786066" cy="523220"/>
              </a:xfrm>
              <a:prstGeom prst="rect">
                <a:avLst/>
              </a:prstGeom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>
                    <a:solidFill>
                      <a:schemeClr val="accent5"/>
                    </a:solidFill>
                  </a:rPr>
                  <a:t>Variance</a:t>
                </a:r>
                <a:endParaRPr lang="en-US" sz="2800" b="1" baseline="30000" dirty="0">
                  <a:solidFill>
                    <a:schemeClr val="accent5"/>
                  </a:solidFill>
                </a:endParaRPr>
              </a:p>
            </p:txBody>
          </p:sp>
          <p:cxnSp>
            <p:nvCxnSpPr>
              <p:cNvPr id="55" name="Straight Connector 54"/>
              <p:cNvCxnSpPr/>
              <p:nvPr/>
            </p:nvCxnSpPr>
            <p:spPr>
              <a:xfrm>
                <a:off x="4207721" y="1646238"/>
                <a:ext cx="0" cy="4429292"/>
              </a:xfrm>
              <a:prstGeom prst="line">
                <a:avLst/>
              </a:prstGeom>
              <a:ln w="41275">
                <a:solidFill>
                  <a:schemeClr val="accent2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" name="TextBox 55"/>
              <p:cNvSpPr txBox="1"/>
              <p:nvPr/>
            </p:nvSpPr>
            <p:spPr>
              <a:xfrm rot="16200000">
                <a:off x="3098145" y="2595910"/>
                <a:ext cx="1808508" cy="369332"/>
              </a:xfrm>
              <a:prstGeom prst="rect">
                <a:avLst/>
              </a:prstGeom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accent2"/>
                    </a:solidFill>
                  </a:rPr>
                  <a:t>Optimal Value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22799" y="1488775"/>
              <a:ext cx="6889702" cy="4573345"/>
            </a:xfrm>
            <a:prstGeom prst="rect">
              <a:avLst/>
            </a:prstGeom>
            <a:solidFill>
              <a:schemeClr val="bg1">
                <a:alpha val="8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More Data</a:t>
            </a:r>
            <a:r>
              <a:rPr lang="en-US" dirty="0"/>
              <a:t> supports </a:t>
            </a:r>
            <a:r>
              <a:rPr lang="en-US" b="1" dirty="0"/>
              <a:t>More Complexity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2846643" y="1829848"/>
            <a:ext cx="0" cy="405906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2846643" y="5888917"/>
            <a:ext cx="7033605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964396" y="5888917"/>
            <a:ext cx="4535216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400"/>
              <a:t>Increasing Model Complexity</a:t>
            </a:r>
            <a:endParaRPr lang="en-US" sz="2400" dirty="0"/>
          </a:p>
        </p:txBody>
      </p:sp>
      <p:sp>
        <p:nvSpPr>
          <p:cNvPr id="17" name="Right Arrow 16"/>
          <p:cNvSpPr/>
          <p:nvPr/>
        </p:nvSpPr>
        <p:spPr>
          <a:xfrm>
            <a:off x="8499613" y="6076691"/>
            <a:ext cx="253639" cy="11642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grpSp>
        <p:nvGrpSpPr>
          <p:cNvPr id="31" name="Group 30"/>
          <p:cNvGrpSpPr/>
          <p:nvPr/>
        </p:nvGrpSpPr>
        <p:grpSpPr>
          <a:xfrm>
            <a:off x="3105160" y="2151373"/>
            <a:ext cx="6516570" cy="3134907"/>
            <a:chOff x="927817" y="2337986"/>
            <a:chExt cx="6516570" cy="3134907"/>
          </a:xfrm>
        </p:grpSpPr>
        <p:sp>
          <p:nvSpPr>
            <p:cNvPr id="14" name="Freeform 13"/>
            <p:cNvSpPr/>
            <p:nvPr/>
          </p:nvSpPr>
          <p:spPr>
            <a:xfrm>
              <a:off x="927817" y="2337986"/>
              <a:ext cx="6516570" cy="3134907"/>
            </a:xfrm>
            <a:custGeom>
              <a:avLst/>
              <a:gdLst>
                <a:gd name="connsiteX0" fmla="*/ 0 w 5596467"/>
                <a:gd name="connsiteY0" fmla="*/ 0 h 2861734"/>
                <a:gd name="connsiteX1" fmla="*/ 5596467 w 5596467"/>
                <a:gd name="connsiteY1" fmla="*/ 2861734 h 2861734"/>
                <a:gd name="connsiteX0" fmla="*/ 0 w 5655733"/>
                <a:gd name="connsiteY0" fmla="*/ 0 h 2929468"/>
                <a:gd name="connsiteX1" fmla="*/ 5655733 w 5655733"/>
                <a:gd name="connsiteY1" fmla="*/ 2929468 h 2929468"/>
                <a:gd name="connsiteX0" fmla="*/ 0 w 5655733"/>
                <a:gd name="connsiteY0" fmla="*/ 0 h 2929468"/>
                <a:gd name="connsiteX1" fmla="*/ 5655733 w 5655733"/>
                <a:gd name="connsiteY1" fmla="*/ 2929468 h 2929468"/>
                <a:gd name="connsiteX0" fmla="*/ 0 w 5655733"/>
                <a:gd name="connsiteY0" fmla="*/ 0 h 2929468"/>
                <a:gd name="connsiteX1" fmla="*/ 5655733 w 5655733"/>
                <a:gd name="connsiteY1" fmla="*/ 2929468 h 2929468"/>
                <a:gd name="connsiteX0" fmla="*/ 0 w 5655733"/>
                <a:gd name="connsiteY0" fmla="*/ 0 h 2929468"/>
                <a:gd name="connsiteX1" fmla="*/ 5655733 w 5655733"/>
                <a:gd name="connsiteY1" fmla="*/ 2929468 h 2929468"/>
                <a:gd name="connsiteX0" fmla="*/ 0 w 5655733"/>
                <a:gd name="connsiteY0" fmla="*/ 0 h 2929468"/>
                <a:gd name="connsiteX1" fmla="*/ 5655733 w 5655733"/>
                <a:gd name="connsiteY1" fmla="*/ 2929468 h 2929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55733" h="2929468">
                  <a:moveTo>
                    <a:pt x="0" y="0"/>
                  </a:moveTo>
                  <a:cubicBezTo>
                    <a:pt x="818445" y="1780822"/>
                    <a:pt x="2983089" y="2782712"/>
                    <a:pt x="5655733" y="2929468"/>
                  </a:cubicBezTo>
                </a:path>
              </a:pathLst>
            </a:custGeom>
            <a:ln w="44450">
              <a:tailEnd type="stealth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0" name="TextBox 19"/>
            <p:cNvSpPr txBox="1"/>
            <p:nvPr/>
          </p:nvSpPr>
          <p:spPr>
            <a:xfrm rot="521122">
              <a:off x="5680907" y="4817284"/>
              <a:ext cx="1282723" cy="523220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accent4"/>
                  </a:solidFill>
                </a:rPr>
                <a:t>(Bias)</a:t>
              </a:r>
              <a:r>
                <a:rPr lang="en-US" sz="2800" b="1" baseline="30000" dirty="0">
                  <a:solidFill>
                    <a:schemeClr val="accent4"/>
                  </a:solidFill>
                </a:rPr>
                <a:t>2</a:t>
              </a: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3767053" y="2029831"/>
            <a:ext cx="6516570" cy="1957071"/>
            <a:chOff x="906301" y="1959880"/>
            <a:chExt cx="6516570" cy="1957071"/>
          </a:xfrm>
        </p:grpSpPr>
        <p:sp>
          <p:nvSpPr>
            <p:cNvPr id="15" name="Freeform 14"/>
            <p:cNvSpPr/>
            <p:nvPr/>
          </p:nvSpPr>
          <p:spPr>
            <a:xfrm>
              <a:off x="906301" y="1959880"/>
              <a:ext cx="6516570" cy="1957071"/>
            </a:xfrm>
            <a:custGeom>
              <a:avLst/>
              <a:gdLst>
                <a:gd name="connsiteX0" fmla="*/ 0 w 5342466"/>
                <a:gd name="connsiteY0" fmla="*/ 0 h 1862695"/>
                <a:gd name="connsiteX1" fmla="*/ 2599266 w 5342466"/>
                <a:gd name="connsiteY1" fmla="*/ 1862666 h 1862695"/>
                <a:gd name="connsiteX2" fmla="*/ 5342466 w 5342466"/>
                <a:gd name="connsiteY2" fmla="*/ 50800 h 1862695"/>
                <a:gd name="connsiteX0" fmla="*/ 0 w 5342466"/>
                <a:gd name="connsiteY0" fmla="*/ 0 h 1744164"/>
                <a:gd name="connsiteX1" fmla="*/ 2775216 w 5342466"/>
                <a:gd name="connsiteY1" fmla="*/ 1744133 h 1744164"/>
                <a:gd name="connsiteX2" fmla="*/ 5342466 w 5342466"/>
                <a:gd name="connsiteY2" fmla="*/ 50800 h 1744164"/>
                <a:gd name="connsiteX0" fmla="*/ 0 w 5342466"/>
                <a:gd name="connsiteY0" fmla="*/ 0 h 1744257"/>
                <a:gd name="connsiteX1" fmla="*/ 2775216 w 5342466"/>
                <a:gd name="connsiteY1" fmla="*/ 1744133 h 1744257"/>
                <a:gd name="connsiteX2" fmla="*/ 5342466 w 5342466"/>
                <a:gd name="connsiteY2" fmla="*/ 50800 h 1744257"/>
                <a:gd name="connsiteX0" fmla="*/ 0 w 5230498"/>
                <a:gd name="connsiteY0" fmla="*/ 42333 h 1786510"/>
                <a:gd name="connsiteX1" fmla="*/ 2775216 w 5230498"/>
                <a:gd name="connsiteY1" fmla="*/ 1786466 h 1786510"/>
                <a:gd name="connsiteX2" fmla="*/ 5230498 w 5230498"/>
                <a:gd name="connsiteY2" fmla="*/ 0 h 1786510"/>
                <a:gd name="connsiteX0" fmla="*/ 0 w 5214502"/>
                <a:gd name="connsiteY0" fmla="*/ 0 h 1828819"/>
                <a:gd name="connsiteX1" fmla="*/ 2759220 w 5214502"/>
                <a:gd name="connsiteY1" fmla="*/ 1828799 h 1828819"/>
                <a:gd name="connsiteX2" fmla="*/ 5214502 w 5214502"/>
                <a:gd name="connsiteY2" fmla="*/ 42333 h 1828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214502" h="1828819">
                  <a:moveTo>
                    <a:pt x="0" y="0"/>
                  </a:moveTo>
                  <a:cubicBezTo>
                    <a:pt x="854427" y="927099"/>
                    <a:pt x="1890136" y="1821743"/>
                    <a:pt x="2759220" y="1828799"/>
                  </a:cubicBezTo>
                  <a:cubicBezTo>
                    <a:pt x="3628304" y="1835855"/>
                    <a:pt x="5214502" y="42333"/>
                    <a:pt x="5214502" y="42333"/>
                  </a:cubicBezTo>
                </a:path>
              </a:pathLst>
            </a:custGeom>
            <a:ln w="34925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1" name="TextBox 20"/>
            <p:cNvSpPr txBox="1"/>
            <p:nvPr/>
          </p:nvSpPr>
          <p:spPr>
            <a:xfrm rot="19395246">
              <a:off x="5208281" y="2589260"/>
              <a:ext cx="1681871" cy="523220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2800" b="1" dirty="0"/>
                <a:t>Test Error</a:t>
              </a: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3580487" y="2476526"/>
            <a:ext cx="6516570" cy="3134907"/>
            <a:chOff x="927817" y="2337986"/>
            <a:chExt cx="6516570" cy="3134907"/>
          </a:xfrm>
        </p:grpSpPr>
        <p:sp>
          <p:nvSpPr>
            <p:cNvPr id="12" name="Freeform 11"/>
            <p:cNvSpPr/>
            <p:nvPr/>
          </p:nvSpPr>
          <p:spPr>
            <a:xfrm flipH="1">
              <a:off x="927817" y="2337986"/>
              <a:ext cx="6516570" cy="3134907"/>
            </a:xfrm>
            <a:custGeom>
              <a:avLst/>
              <a:gdLst>
                <a:gd name="connsiteX0" fmla="*/ 0 w 5596467"/>
                <a:gd name="connsiteY0" fmla="*/ 0 h 2861734"/>
                <a:gd name="connsiteX1" fmla="*/ 5596467 w 5596467"/>
                <a:gd name="connsiteY1" fmla="*/ 2861734 h 2861734"/>
                <a:gd name="connsiteX0" fmla="*/ 0 w 5655733"/>
                <a:gd name="connsiteY0" fmla="*/ 0 h 2929468"/>
                <a:gd name="connsiteX1" fmla="*/ 5655733 w 5655733"/>
                <a:gd name="connsiteY1" fmla="*/ 2929468 h 2929468"/>
                <a:gd name="connsiteX0" fmla="*/ 0 w 5655733"/>
                <a:gd name="connsiteY0" fmla="*/ 0 h 2929468"/>
                <a:gd name="connsiteX1" fmla="*/ 5655733 w 5655733"/>
                <a:gd name="connsiteY1" fmla="*/ 2929468 h 2929468"/>
                <a:gd name="connsiteX0" fmla="*/ 0 w 5655733"/>
                <a:gd name="connsiteY0" fmla="*/ 0 h 2929468"/>
                <a:gd name="connsiteX1" fmla="*/ 5655733 w 5655733"/>
                <a:gd name="connsiteY1" fmla="*/ 2929468 h 2929468"/>
                <a:gd name="connsiteX0" fmla="*/ 0 w 5655733"/>
                <a:gd name="connsiteY0" fmla="*/ 0 h 2929468"/>
                <a:gd name="connsiteX1" fmla="*/ 5655733 w 5655733"/>
                <a:gd name="connsiteY1" fmla="*/ 2929468 h 2929468"/>
                <a:gd name="connsiteX0" fmla="*/ 0 w 5655733"/>
                <a:gd name="connsiteY0" fmla="*/ 0 h 2929468"/>
                <a:gd name="connsiteX1" fmla="*/ 5655733 w 5655733"/>
                <a:gd name="connsiteY1" fmla="*/ 2929468 h 2929468"/>
                <a:gd name="connsiteX0" fmla="*/ 0 w 5655733"/>
                <a:gd name="connsiteY0" fmla="*/ 0 h 2929468"/>
                <a:gd name="connsiteX1" fmla="*/ 5655733 w 5655733"/>
                <a:gd name="connsiteY1" fmla="*/ 2929468 h 2929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55733" h="2929468">
                  <a:moveTo>
                    <a:pt x="0" y="0"/>
                  </a:moveTo>
                  <a:cubicBezTo>
                    <a:pt x="1038578" y="2153355"/>
                    <a:pt x="2983089" y="2782712"/>
                    <a:pt x="5655733" y="2929468"/>
                  </a:cubicBezTo>
                </a:path>
              </a:pathLst>
            </a:custGeom>
            <a:ln w="44450">
              <a:headEnd type="stealth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4" name="TextBox 23"/>
            <p:cNvSpPr txBox="1"/>
            <p:nvPr/>
          </p:nvSpPr>
          <p:spPr>
            <a:xfrm rot="19183017">
              <a:off x="5217552" y="3364903"/>
              <a:ext cx="1786066" cy="523220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accent5"/>
                  </a:solidFill>
                </a:rPr>
                <a:t>Variance</a:t>
              </a:r>
              <a:endParaRPr lang="en-US" sz="2800" b="1" baseline="30000" dirty="0">
                <a:solidFill>
                  <a:schemeClr val="accent5"/>
                </a:solidFill>
              </a:endParaRP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6893536" y="1459625"/>
            <a:ext cx="389988" cy="4429292"/>
            <a:chOff x="3934583" y="1646238"/>
            <a:chExt cx="389988" cy="4429292"/>
          </a:xfrm>
        </p:grpSpPr>
        <p:cxnSp>
          <p:nvCxnSpPr>
            <p:cNvPr id="27" name="Straight Connector 26"/>
            <p:cNvCxnSpPr/>
            <p:nvPr/>
          </p:nvCxnSpPr>
          <p:spPr>
            <a:xfrm>
              <a:off x="4324571" y="1646238"/>
              <a:ext cx="0" cy="4429292"/>
            </a:xfrm>
            <a:prstGeom prst="line">
              <a:avLst/>
            </a:prstGeom>
            <a:ln w="41275">
              <a:solidFill>
                <a:schemeClr val="accent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 rot="16200000">
              <a:off x="3214995" y="2595910"/>
              <a:ext cx="1808508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Optimal Value</a:t>
              </a:r>
            </a:p>
          </p:txBody>
        </p:sp>
      </p:grpSp>
      <p:cxnSp>
        <p:nvCxnSpPr>
          <p:cNvPr id="8" name="Straight Arrow Connector 7"/>
          <p:cNvCxnSpPr/>
          <p:nvPr/>
        </p:nvCxnSpPr>
        <p:spPr>
          <a:xfrm>
            <a:off x="6481258" y="3710460"/>
            <a:ext cx="781611" cy="256564"/>
          </a:xfrm>
          <a:prstGeom prst="straightConnector1">
            <a:avLst/>
          </a:prstGeom>
          <a:ln w="38100">
            <a:solidFill>
              <a:srgbClr val="00B050"/>
            </a:solidFill>
            <a:prstDash val="sysDash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6522571" y="4653501"/>
            <a:ext cx="781611" cy="256564"/>
          </a:xfrm>
          <a:prstGeom prst="straightConnector1">
            <a:avLst/>
          </a:prstGeom>
          <a:ln w="38100">
            <a:solidFill>
              <a:srgbClr val="00B050"/>
            </a:solidFill>
            <a:prstDash val="sysDash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45" name="Picture 4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8900000">
            <a:off x="8431255" y="3236108"/>
            <a:ext cx="3010276" cy="524217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72117">
            <a:off x="2978699" y="3802126"/>
            <a:ext cx="2876461" cy="44649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8DF33CC9-DE72-3443-BA24-4663E28DA8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09175">
            <a:off x="4012588" y="2428689"/>
            <a:ext cx="2228446" cy="557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1439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0B2A174-0C36-9C44-BBE0-7590D817A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BFA9AA6-D978-4D4E-91E2-9B26582D39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2819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A7FC9-B565-2C41-8901-523D9B005B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Complexity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62DF81-E69B-1D47-80A8-5EDA0F0A22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Roughly:</a:t>
            </a:r>
            <a:r>
              <a:rPr lang="en-US" i="1" dirty="0"/>
              <a:t> capacity of the model to fit the data </a:t>
            </a:r>
          </a:p>
          <a:p>
            <a:r>
              <a:rPr lang="en-US" dirty="0"/>
              <a:t>Many different measures and factors</a:t>
            </a:r>
          </a:p>
          <a:p>
            <a:pPr lvl="1"/>
            <a:r>
              <a:rPr lang="en-US" dirty="0"/>
              <a:t>Covered in machine learning class </a:t>
            </a:r>
          </a:p>
          <a:p>
            <a:r>
              <a:rPr lang="en-US" dirty="0"/>
              <a:t>Dominant factors in </a:t>
            </a:r>
            <a:r>
              <a:rPr lang="en-US" b="1" dirty="0"/>
              <a:t>linear models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Number and types of features </a:t>
            </a:r>
          </a:p>
          <a:p>
            <a:pPr lvl="1"/>
            <a:r>
              <a:rPr lang="en-US" dirty="0"/>
              <a:t>Regularization</a:t>
            </a:r>
          </a:p>
          <a:p>
            <a:pPr lvl="1"/>
            <a:endParaRPr lang="en-US" dirty="0"/>
          </a:p>
        </p:txBody>
      </p:sp>
      <p:sp>
        <p:nvSpPr>
          <p:cNvPr id="4" name="Rounded Rectangular Callout 3">
            <a:extLst>
              <a:ext uri="{FF2B5EF4-FFF2-40B4-BE49-F238E27FC236}">
                <a16:creationId xmlns:a16="http://schemas.microsoft.com/office/drawing/2014/main" id="{C151312A-68D3-7E43-9B4B-51E867C887FE}"/>
              </a:ext>
            </a:extLst>
          </p:cNvPr>
          <p:cNvSpPr/>
          <p:nvPr/>
        </p:nvSpPr>
        <p:spPr>
          <a:xfrm>
            <a:off x="6758354" y="4607169"/>
            <a:ext cx="2385646" cy="586154"/>
          </a:xfrm>
          <a:prstGeom prst="wedgeRoundRectCallout">
            <a:avLst>
              <a:gd name="adj1" fmla="val -68499"/>
              <a:gd name="adj2" fmla="val -104500"/>
              <a:gd name="adj3" fmla="val 16667"/>
            </a:avLst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Start with this</a:t>
            </a:r>
          </a:p>
        </p:txBody>
      </p:sp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7A30C900-4AF1-A149-A627-033072546EE6}"/>
              </a:ext>
            </a:extLst>
          </p:cNvPr>
          <p:cNvSpPr/>
          <p:nvPr/>
        </p:nvSpPr>
        <p:spPr>
          <a:xfrm>
            <a:off x="3355731" y="5058508"/>
            <a:ext cx="2385646" cy="586154"/>
          </a:xfrm>
          <a:prstGeom prst="wedgeRoundRectCallout">
            <a:avLst>
              <a:gd name="adj1" fmla="val -33364"/>
              <a:gd name="adj2" fmla="val -92500"/>
              <a:gd name="adj3" fmla="val 16667"/>
            </a:avLst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Return to this</a:t>
            </a:r>
          </a:p>
        </p:txBody>
      </p:sp>
    </p:spTree>
    <p:extLst>
      <p:ext uri="{BB962C8B-B14F-4D97-AF65-F5344CB8AC3E}">
        <p14:creationId xmlns:p14="http://schemas.microsoft.com/office/powerpoint/2010/main" val="543088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151FE16-1BED-BA47-A914-1D88EFB6C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 and </a:t>
            </a:r>
            <a:br>
              <a:rPr lang="en-US" dirty="0"/>
            </a:br>
            <a:r>
              <a:rPr lang="en-US" dirty="0"/>
              <a:t>Linear Models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741DF55-C3C0-1945-AFEC-15FB5F635F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4867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49582" y="919929"/>
            <a:ext cx="3732112" cy="92333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en-US" sz="5400" dirty="0"/>
              <a:t>Regression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>
          <a:xfrm>
            <a:off x="798444" y="2163203"/>
            <a:ext cx="10515600" cy="4188013"/>
          </a:xfrm>
        </p:spPr>
        <p:txBody>
          <a:bodyPr/>
          <a:lstStyle/>
          <a:p>
            <a:r>
              <a:rPr lang="en-US" dirty="0"/>
              <a:t>Estimating relationship between X and Y</a:t>
            </a:r>
          </a:p>
          <a:p>
            <a:pPr lvl="1"/>
            <a:r>
              <a:rPr lang="en-US" dirty="0"/>
              <a:t>Y is a quantitative value </a:t>
            </a:r>
          </a:p>
          <a:p>
            <a:pPr lvl="1"/>
            <a:r>
              <a:rPr lang="en-US" dirty="0"/>
              <a:t>We will soon see X can be almost anything …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5D06E0B-F8A9-0648-8C6D-03471BD69A59}"/>
              </a:ext>
            </a:extLst>
          </p:cNvPr>
          <p:cNvGrpSpPr/>
          <p:nvPr/>
        </p:nvGrpSpPr>
        <p:grpSpPr>
          <a:xfrm>
            <a:off x="2089569" y="3429900"/>
            <a:ext cx="8220919" cy="2921316"/>
            <a:chOff x="2540907" y="3429900"/>
            <a:chExt cx="8220919" cy="2921316"/>
          </a:xfrm>
        </p:grpSpPr>
        <p:sp>
          <p:nvSpPr>
            <p:cNvPr id="20" name="TextBox 19"/>
            <p:cNvSpPr txBox="1"/>
            <p:nvPr/>
          </p:nvSpPr>
          <p:spPr>
            <a:xfrm>
              <a:off x="3575438" y="3429900"/>
              <a:ext cx="606256" cy="923330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5400" dirty="0"/>
                <a:t>X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9515207" y="4024366"/>
              <a:ext cx="606256" cy="923330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5400" dirty="0"/>
                <a:t>Y</a:t>
              </a: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DE7CA1F-340B-DD44-A24E-9C3C26DB4733}"/>
                </a:ext>
              </a:extLst>
            </p:cNvPr>
            <p:cNvGrpSpPr/>
            <p:nvPr/>
          </p:nvGrpSpPr>
          <p:grpSpPr>
            <a:xfrm>
              <a:off x="2540907" y="4100501"/>
              <a:ext cx="8220919" cy="2250715"/>
              <a:chOff x="2540907" y="4100501"/>
              <a:chExt cx="8220919" cy="2250715"/>
            </a:xfrm>
          </p:grpSpPr>
          <p:grpSp>
            <p:nvGrpSpPr>
              <p:cNvPr id="17" name="Group 16"/>
              <p:cNvGrpSpPr/>
              <p:nvPr/>
            </p:nvGrpSpPr>
            <p:grpSpPr>
              <a:xfrm>
                <a:off x="2540907" y="4100501"/>
                <a:ext cx="8220919" cy="2250715"/>
                <a:chOff x="1189469" y="1780359"/>
                <a:chExt cx="9621965" cy="2634292"/>
              </a:xfrm>
            </p:grpSpPr>
            <p:sp>
              <p:nvSpPr>
                <p:cNvPr id="9" name="Freeform 8"/>
                <p:cNvSpPr/>
                <p:nvPr/>
              </p:nvSpPr>
              <p:spPr>
                <a:xfrm>
                  <a:off x="1189469" y="1780359"/>
                  <a:ext cx="3739274" cy="2634292"/>
                </a:xfrm>
                <a:custGeom>
                  <a:avLst/>
                  <a:gdLst>
                    <a:gd name="connsiteX0" fmla="*/ 764836 w 3739274"/>
                    <a:gd name="connsiteY0" fmla="*/ 1751736 h 2634292"/>
                    <a:gd name="connsiteX1" fmla="*/ 47660 w 3739274"/>
                    <a:gd name="connsiteY1" fmla="*/ 353242 h 2634292"/>
                    <a:gd name="connsiteX2" fmla="*/ 2055754 w 3739274"/>
                    <a:gd name="connsiteY2" fmla="*/ 460818 h 2634292"/>
                    <a:gd name="connsiteX3" fmla="*/ 2988083 w 3739274"/>
                    <a:gd name="connsiteY3" fmla="*/ 102230 h 2634292"/>
                    <a:gd name="connsiteX4" fmla="*/ 3723189 w 3739274"/>
                    <a:gd name="connsiteY4" fmla="*/ 2576489 h 2634292"/>
                    <a:gd name="connsiteX5" fmla="*/ 2270907 w 3739274"/>
                    <a:gd name="connsiteY5" fmla="*/ 1841383 h 2634292"/>
                    <a:gd name="connsiteX6" fmla="*/ 764836 w 3739274"/>
                    <a:gd name="connsiteY6" fmla="*/ 1751736 h 26342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739274" h="2634292">
                      <a:moveTo>
                        <a:pt x="764836" y="1751736"/>
                      </a:moveTo>
                      <a:cubicBezTo>
                        <a:pt x="394295" y="1503713"/>
                        <a:pt x="-167493" y="568395"/>
                        <a:pt x="47660" y="353242"/>
                      </a:cubicBezTo>
                      <a:cubicBezTo>
                        <a:pt x="262813" y="138089"/>
                        <a:pt x="1565684" y="502653"/>
                        <a:pt x="2055754" y="460818"/>
                      </a:cubicBezTo>
                      <a:cubicBezTo>
                        <a:pt x="2545824" y="418983"/>
                        <a:pt x="2710177" y="-250382"/>
                        <a:pt x="2988083" y="102230"/>
                      </a:cubicBezTo>
                      <a:cubicBezTo>
                        <a:pt x="3265989" y="454842"/>
                        <a:pt x="3842718" y="2286630"/>
                        <a:pt x="3723189" y="2576489"/>
                      </a:cubicBezTo>
                      <a:cubicBezTo>
                        <a:pt x="3603660" y="2866348"/>
                        <a:pt x="2757989" y="1978842"/>
                        <a:pt x="2270907" y="1841383"/>
                      </a:cubicBezTo>
                      <a:cubicBezTo>
                        <a:pt x="1783825" y="1703924"/>
                        <a:pt x="1135377" y="1999759"/>
                        <a:pt x="764836" y="1751736"/>
                      </a:cubicBezTo>
                      <a:close/>
                    </a:path>
                  </a:pathLst>
                </a:custGeom>
              </p:spPr>
              <p:style>
                <a:lnRef idx="1">
                  <a:schemeClr val="accen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3600" dirty="0"/>
                    <a:t>Domain</a:t>
                  </a:r>
                </a:p>
              </p:txBody>
            </p:sp>
            <p:sp>
              <p:nvSpPr>
                <p:cNvPr id="10" name="Freeform 9"/>
                <p:cNvSpPr/>
                <p:nvPr/>
              </p:nvSpPr>
              <p:spPr>
                <a:xfrm>
                  <a:off x="4105834" y="1994846"/>
                  <a:ext cx="4625789" cy="881729"/>
                </a:xfrm>
                <a:custGeom>
                  <a:avLst/>
                  <a:gdLst>
                    <a:gd name="connsiteX0" fmla="*/ 0 w 4177553"/>
                    <a:gd name="connsiteY0" fmla="*/ 860919 h 860919"/>
                    <a:gd name="connsiteX1" fmla="*/ 2259106 w 4177553"/>
                    <a:gd name="connsiteY1" fmla="*/ 307 h 860919"/>
                    <a:gd name="connsiteX2" fmla="*/ 4177553 w 4177553"/>
                    <a:gd name="connsiteY2" fmla="*/ 753342 h 8609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177553" h="860919">
                      <a:moveTo>
                        <a:pt x="0" y="860919"/>
                      </a:moveTo>
                      <a:cubicBezTo>
                        <a:pt x="781423" y="439577"/>
                        <a:pt x="1562847" y="18236"/>
                        <a:pt x="2259106" y="307"/>
                      </a:cubicBezTo>
                      <a:cubicBezTo>
                        <a:pt x="2955365" y="-17622"/>
                        <a:pt x="4177553" y="753342"/>
                        <a:pt x="4177553" y="753342"/>
                      </a:cubicBezTo>
                    </a:path>
                  </a:pathLst>
                </a:custGeom>
                <a:noFill/>
                <a:ln w="92075">
                  <a:solidFill>
                    <a:schemeClr val="tx1">
                      <a:lumMod val="95000"/>
                      <a:lumOff val="5000"/>
                    </a:schemeClr>
                  </a:solidFill>
                  <a:headEnd type="oval"/>
                  <a:tailEnd type="stealth"/>
                </a:ln>
              </p:spPr>
              <p:style>
                <a:lnRef idx="1">
                  <a:schemeClr val="accen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12" name="Group 11"/>
                <p:cNvGrpSpPr/>
                <p:nvPr/>
              </p:nvGrpSpPr>
              <p:grpSpPr>
                <a:xfrm>
                  <a:off x="7586010" y="2941479"/>
                  <a:ext cx="3225424" cy="454709"/>
                  <a:chOff x="7586010" y="3120771"/>
                  <a:chExt cx="3225424" cy="454709"/>
                </a:xfrm>
              </p:grpSpPr>
              <p:cxnSp>
                <p:nvCxnSpPr>
                  <p:cNvPr id="13" name="Straight Arrow Connector 12"/>
                  <p:cNvCxnSpPr/>
                  <p:nvPr/>
                </p:nvCxnSpPr>
                <p:spPr>
                  <a:xfrm>
                    <a:off x="8050305" y="3120771"/>
                    <a:ext cx="2707342" cy="0"/>
                  </a:xfrm>
                  <a:prstGeom prst="straightConnector1">
                    <a:avLst/>
                  </a:prstGeom>
                  <a:ln w="73025">
                    <a:solidFill>
                      <a:schemeClr val="accent4"/>
                    </a:solidFill>
                    <a:headEnd type="stealth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pic>
                <p:nvPicPr>
                  <p:cNvPr id="14" name="Picture 13"/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0392334" y="3359580"/>
                    <a:ext cx="419100" cy="215900"/>
                  </a:xfrm>
                  <a:prstGeom prst="rect">
                    <a:avLst/>
                  </a:prstGeom>
                </p:spPr>
              </p:pic>
              <p:pic>
                <p:nvPicPr>
                  <p:cNvPr id="15" name="Picture 14"/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7586010" y="3359580"/>
                    <a:ext cx="749300" cy="215900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16" name="Oval 15"/>
                <p:cNvSpPr/>
                <p:nvPr/>
              </p:nvSpPr>
              <p:spPr>
                <a:xfrm>
                  <a:off x="8707918" y="2840717"/>
                  <a:ext cx="220930" cy="220930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64EA51EA-C420-C14B-9819-926C1736D6EE}"/>
                  </a:ext>
                </a:extLst>
              </p:cNvPr>
              <p:cNvGrpSpPr/>
              <p:nvPr/>
            </p:nvGrpSpPr>
            <p:grpSpPr>
              <a:xfrm>
                <a:off x="6590401" y="4682339"/>
                <a:ext cx="902811" cy="891145"/>
                <a:chOff x="6590401" y="4682339"/>
                <a:chExt cx="902811" cy="891145"/>
              </a:xfrm>
            </p:grpSpPr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AE2ADAD9-D115-E048-A6AE-344A910A0E23}"/>
                    </a:ext>
                  </a:extLst>
                </p:cNvPr>
                <p:cNvSpPr txBox="1"/>
                <p:nvPr/>
              </p:nvSpPr>
              <p:spPr>
                <a:xfrm>
                  <a:off x="6590401" y="5204152"/>
                  <a:ext cx="902811" cy="369332"/>
                </a:xfrm>
                <a:prstGeom prst="rect">
                  <a:avLst/>
                </a:prstGeom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Model</a:t>
                  </a:r>
                </a:p>
              </p:txBody>
            </p:sp>
            <p:pic>
              <p:nvPicPr>
                <p:cNvPr id="3" name="Picture 2">
                  <a:extLst>
                    <a:ext uri="{FF2B5EF4-FFF2-40B4-BE49-F238E27FC236}">
                      <a16:creationId xmlns:a16="http://schemas.microsoft.com/office/drawing/2014/main" id="{5F680BB8-7403-314D-A2F4-C7F087024F0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845333" y="4682339"/>
                  <a:ext cx="392946" cy="438286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9F127B4-5413-AB41-BCF9-047AF182DE64}"/>
              </a:ext>
            </a:extLst>
          </p:cNvPr>
          <p:cNvGrpSpPr/>
          <p:nvPr/>
        </p:nvGrpSpPr>
        <p:grpSpPr>
          <a:xfrm>
            <a:off x="8246215" y="284951"/>
            <a:ext cx="3770470" cy="2740142"/>
            <a:chOff x="5721904" y="2286000"/>
            <a:chExt cx="5625547" cy="4088296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C02AEE2-8629-D24B-A3DF-3E451FE6B139}"/>
                </a:ext>
              </a:extLst>
            </p:cNvPr>
            <p:cNvCxnSpPr/>
            <p:nvPr/>
          </p:nvCxnSpPr>
          <p:spPr>
            <a:xfrm>
              <a:off x="8614190" y="2862470"/>
              <a:ext cx="0" cy="3511826"/>
            </a:xfrm>
            <a:prstGeom prst="straightConnector1">
              <a:avLst/>
            </a:prstGeom>
            <a:ln>
              <a:headEnd type="triangle" w="med" len="med"/>
              <a:tailEnd type="triangle" w="med" len="med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6A612357-C9ED-F74A-A31E-4DC3E1D31CE9}"/>
                </a:ext>
              </a:extLst>
            </p:cNvPr>
            <p:cNvCxnSpPr/>
            <p:nvPr/>
          </p:nvCxnSpPr>
          <p:spPr>
            <a:xfrm>
              <a:off x="5721904" y="4809290"/>
              <a:ext cx="5625547" cy="33131"/>
            </a:xfrm>
            <a:prstGeom prst="straightConnector1">
              <a:avLst/>
            </a:prstGeom>
            <a:ln>
              <a:headEnd type="triangle" w="med" len="med"/>
              <a:tailEnd type="triangle" w="med" len="med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231042E9-B75A-B34D-8B65-1E94A1FF8E3B}"/>
                </a:ext>
              </a:extLst>
            </p:cNvPr>
            <p:cNvSpPr/>
            <p:nvPr/>
          </p:nvSpPr>
          <p:spPr>
            <a:xfrm>
              <a:off x="9395792" y="3436845"/>
              <a:ext cx="180998" cy="180998"/>
            </a:xfrm>
            <a:prstGeom prst="ellipse">
              <a:avLst/>
            </a:prstGeom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2C79FA2D-64DB-2B4D-838E-6345CBF94BD5}"/>
                </a:ext>
              </a:extLst>
            </p:cNvPr>
            <p:cNvSpPr/>
            <p:nvPr/>
          </p:nvSpPr>
          <p:spPr>
            <a:xfrm>
              <a:off x="9688382" y="3800254"/>
              <a:ext cx="180998" cy="180998"/>
            </a:xfrm>
            <a:prstGeom prst="ellipse">
              <a:avLst/>
            </a:prstGeom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4995204E-5842-4143-BC38-32468EF400A4}"/>
                </a:ext>
              </a:extLst>
            </p:cNvPr>
            <p:cNvSpPr/>
            <p:nvPr/>
          </p:nvSpPr>
          <p:spPr>
            <a:xfrm>
              <a:off x="9045109" y="4163663"/>
              <a:ext cx="180998" cy="180998"/>
            </a:xfrm>
            <a:prstGeom prst="ellipse">
              <a:avLst/>
            </a:prstGeom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A0E364F3-FA90-EA46-AD7F-67D33149CDE3}"/>
                </a:ext>
              </a:extLst>
            </p:cNvPr>
            <p:cNvSpPr/>
            <p:nvPr/>
          </p:nvSpPr>
          <p:spPr>
            <a:xfrm>
              <a:off x="8092773" y="4437385"/>
              <a:ext cx="180998" cy="180998"/>
            </a:xfrm>
            <a:prstGeom prst="ellipse">
              <a:avLst/>
            </a:prstGeom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428A9606-7AB3-DD41-88FE-C5B7C98E5A1C}"/>
                </a:ext>
              </a:extLst>
            </p:cNvPr>
            <p:cNvSpPr/>
            <p:nvPr/>
          </p:nvSpPr>
          <p:spPr>
            <a:xfrm>
              <a:off x="7596062" y="5336861"/>
              <a:ext cx="180998" cy="180998"/>
            </a:xfrm>
            <a:prstGeom prst="ellipse">
              <a:avLst/>
            </a:prstGeom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4A7F2D8B-908C-1F4C-B2BA-813423BEE457}"/>
                </a:ext>
              </a:extLst>
            </p:cNvPr>
            <p:cNvSpPr/>
            <p:nvPr/>
          </p:nvSpPr>
          <p:spPr>
            <a:xfrm>
              <a:off x="10638417" y="2464384"/>
              <a:ext cx="180998" cy="180998"/>
            </a:xfrm>
            <a:prstGeom prst="ellipse">
              <a:avLst/>
            </a:prstGeom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9E9229C1-E191-F54B-A771-E703E6572BF8}"/>
                </a:ext>
              </a:extLst>
            </p:cNvPr>
            <p:cNvCxnSpPr/>
            <p:nvPr/>
          </p:nvCxnSpPr>
          <p:spPr>
            <a:xfrm flipV="1">
              <a:off x="6553200" y="2286000"/>
              <a:ext cx="4794251" cy="3747868"/>
            </a:xfrm>
            <a:prstGeom prst="line">
              <a:avLst/>
            </a:prstGeom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41241802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5A2A05-FAB5-5B48-8F63-DAC37DD40B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988" y="45183"/>
            <a:ext cx="10801350" cy="1325563"/>
          </a:xfrm>
        </p:spPr>
        <p:txBody>
          <a:bodyPr/>
          <a:lstStyle/>
          <a:p>
            <a:r>
              <a:rPr lang="en-US" dirty="0"/>
              <a:t>Least Squares Linear Regression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FF28A7-7C6B-5542-9A33-5BF18879D9D1}"/>
              </a:ext>
            </a:extLst>
          </p:cNvPr>
          <p:cNvSpPr txBox="1"/>
          <p:nvPr/>
        </p:nvSpPr>
        <p:spPr>
          <a:xfrm>
            <a:off x="317988" y="1001414"/>
            <a:ext cx="8331127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One of the most widely used tools in machine learning and data science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F2EB59-73DF-1C43-B9C6-CDD9B955BB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6777" y="4493624"/>
            <a:ext cx="6946900" cy="1549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ED3F8C8-B319-DA4A-88C0-FF6A5A719E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6777" y="2326879"/>
            <a:ext cx="4140200" cy="12446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113C97F-615E-5344-8A63-714B0CDF6ACD}"/>
              </a:ext>
            </a:extLst>
          </p:cNvPr>
          <p:cNvSpPr txBox="1"/>
          <p:nvPr/>
        </p:nvSpPr>
        <p:spPr>
          <a:xfrm>
            <a:off x="1271955" y="1986703"/>
            <a:ext cx="902811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b="1" u="sng" dirty="0"/>
              <a:t>Model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2DDF4F-3265-014E-956B-FC3B7C49E103}"/>
              </a:ext>
            </a:extLst>
          </p:cNvPr>
          <p:cNvSpPr txBox="1"/>
          <p:nvPr/>
        </p:nvSpPr>
        <p:spPr>
          <a:xfrm>
            <a:off x="1271954" y="4156958"/>
            <a:ext cx="2162772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b="1" u="sng" dirty="0"/>
              <a:t>Loss Minimization</a:t>
            </a:r>
          </a:p>
        </p:txBody>
      </p:sp>
      <p:sp>
        <p:nvSpPr>
          <p:cNvPr id="13" name="Rounded Rectangular Callout 12">
            <a:extLst>
              <a:ext uri="{FF2B5EF4-FFF2-40B4-BE49-F238E27FC236}">
                <a16:creationId xmlns:a16="http://schemas.microsoft.com/office/drawing/2014/main" id="{71DA6AD7-491A-6148-9748-EF970921816F}"/>
              </a:ext>
            </a:extLst>
          </p:cNvPr>
          <p:cNvSpPr/>
          <p:nvPr/>
        </p:nvSpPr>
        <p:spPr>
          <a:xfrm>
            <a:off x="5298831" y="1869831"/>
            <a:ext cx="3030415" cy="410308"/>
          </a:xfrm>
          <a:prstGeom prst="wedgeRoundRectCallout">
            <a:avLst>
              <a:gd name="adj1" fmla="val -59711"/>
              <a:gd name="adj2" fmla="val 131072"/>
              <a:gd name="adj3" fmla="val 16667"/>
            </a:avLst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Linear in the Parameters</a:t>
            </a:r>
          </a:p>
        </p:txBody>
      </p:sp>
      <p:sp>
        <p:nvSpPr>
          <p:cNvPr id="14" name="Rounded Rectangular Callout 13">
            <a:extLst>
              <a:ext uri="{FF2B5EF4-FFF2-40B4-BE49-F238E27FC236}">
                <a16:creationId xmlns:a16="http://schemas.microsoft.com/office/drawing/2014/main" id="{46C14FA1-A772-3D41-AB71-9272C4CBD5CF}"/>
              </a:ext>
            </a:extLst>
          </p:cNvPr>
          <p:cNvSpPr/>
          <p:nvPr/>
        </p:nvSpPr>
        <p:spPr>
          <a:xfrm>
            <a:off x="8994530" y="3702991"/>
            <a:ext cx="2165839" cy="410308"/>
          </a:xfrm>
          <a:prstGeom prst="wedgeRoundRectCallout">
            <a:avLst>
              <a:gd name="adj1" fmla="val -51051"/>
              <a:gd name="adj2" fmla="val 143929"/>
              <a:gd name="adj3" fmla="val 16667"/>
            </a:avLst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Squared Loss</a:t>
            </a:r>
          </a:p>
        </p:txBody>
      </p:sp>
      <p:sp>
        <p:nvSpPr>
          <p:cNvPr id="15" name="Rounded Rectangular Callout 14">
            <a:extLst>
              <a:ext uri="{FF2B5EF4-FFF2-40B4-BE49-F238E27FC236}">
                <a16:creationId xmlns:a16="http://schemas.microsoft.com/office/drawing/2014/main" id="{5CEA67C9-57F5-A344-A3CC-F623A4AF7F2C}"/>
              </a:ext>
            </a:extLst>
          </p:cNvPr>
          <p:cNvSpPr/>
          <p:nvPr/>
        </p:nvSpPr>
        <p:spPr>
          <a:xfrm>
            <a:off x="5430228" y="3497837"/>
            <a:ext cx="2254250" cy="410308"/>
          </a:xfrm>
          <a:prstGeom prst="wedgeRoundRectCallout">
            <a:avLst>
              <a:gd name="adj1" fmla="val -44418"/>
              <a:gd name="adj2" fmla="val -130356"/>
              <a:gd name="adj3" fmla="val 16667"/>
            </a:avLst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Feature Functions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090E553-4898-5D4A-9452-02B1A868AAB0}"/>
              </a:ext>
            </a:extLst>
          </p:cNvPr>
          <p:cNvSpPr txBox="1"/>
          <p:nvPr/>
        </p:nvSpPr>
        <p:spPr>
          <a:xfrm>
            <a:off x="2004647" y="5934029"/>
            <a:ext cx="2532185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dirty="0"/>
              <a:t>We will return to solving this soon!</a:t>
            </a:r>
          </a:p>
        </p:txBody>
      </p:sp>
    </p:spTree>
    <p:extLst>
      <p:ext uri="{BB962C8B-B14F-4D97-AF65-F5344CB8AC3E}">
        <p14:creationId xmlns:p14="http://schemas.microsoft.com/office/powerpoint/2010/main" val="741304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3" grpId="0" animBg="1"/>
      <p:bldP spid="14" grpId="0" animBg="1"/>
      <p:bldP spid="15" grpId="0" animBg="1"/>
      <p:bldP spid="1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629" y="0"/>
            <a:ext cx="1080135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Linear Models and Feature Functions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777A18D-3A76-6D4B-A03C-CB8152A988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3877" y="1325563"/>
            <a:ext cx="4140200" cy="1244600"/>
          </a:xfrm>
          <a:prstGeom prst="rect">
            <a:avLst/>
          </a:prstGeom>
        </p:spPr>
      </p:pic>
      <p:sp>
        <p:nvSpPr>
          <p:cNvPr id="18" name="Rounded Rectangular Callout 17">
            <a:extLst>
              <a:ext uri="{FF2B5EF4-FFF2-40B4-BE49-F238E27FC236}">
                <a16:creationId xmlns:a16="http://schemas.microsoft.com/office/drawing/2014/main" id="{264B39BE-4CD0-9D4E-A714-11D090AC16E6}"/>
              </a:ext>
            </a:extLst>
          </p:cNvPr>
          <p:cNvSpPr/>
          <p:nvPr/>
        </p:nvSpPr>
        <p:spPr>
          <a:xfrm>
            <a:off x="7511563" y="952001"/>
            <a:ext cx="3030415" cy="410308"/>
          </a:xfrm>
          <a:prstGeom prst="wedgeRoundRectCallout">
            <a:avLst>
              <a:gd name="adj1" fmla="val -59711"/>
              <a:gd name="adj2" fmla="val 131072"/>
              <a:gd name="adj3" fmla="val 16667"/>
            </a:avLst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Linear in the Parameters</a:t>
            </a:r>
          </a:p>
        </p:txBody>
      </p:sp>
      <p:sp>
        <p:nvSpPr>
          <p:cNvPr id="20" name="Rounded Rectangular Callout 19">
            <a:extLst>
              <a:ext uri="{FF2B5EF4-FFF2-40B4-BE49-F238E27FC236}">
                <a16:creationId xmlns:a16="http://schemas.microsoft.com/office/drawing/2014/main" id="{472BDF53-DA74-5745-9BD0-2B0134174422}"/>
              </a:ext>
            </a:extLst>
          </p:cNvPr>
          <p:cNvSpPr/>
          <p:nvPr/>
        </p:nvSpPr>
        <p:spPr>
          <a:xfrm>
            <a:off x="7505213" y="2560312"/>
            <a:ext cx="2254250" cy="410308"/>
          </a:xfrm>
          <a:prstGeom prst="wedgeRoundRectCallout">
            <a:avLst>
              <a:gd name="adj1" fmla="val -44418"/>
              <a:gd name="adj2" fmla="val -130356"/>
              <a:gd name="adj3" fmla="val 16667"/>
            </a:avLst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Feature Functions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F5488B5-F13D-804D-908A-98614B063B9B}"/>
              </a:ext>
            </a:extLst>
          </p:cNvPr>
          <p:cNvSpPr txBox="1"/>
          <p:nvPr/>
        </p:nvSpPr>
        <p:spPr>
          <a:xfrm>
            <a:off x="498926" y="3564633"/>
            <a:ext cx="10668053" cy="267765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800" dirty="0"/>
              <a:t>Designing the feature functions is a big part of machine learning and data science.</a:t>
            </a:r>
            <a:br>
              <a:rPr lang="en-US" sz="2800" dirty="0"/>
            </a:br>
            <a:endParaRPr lang="en-US" sz="2800" dirty="0"/>
          </a:p>
          <a:p>
            <a:r>
              <a:rPr lang="en-US" sz="2800" b="1" dirty="0"/>
              <a:t>Feature Functions</a:t>
            </a:r>
          </a:p>
          <a:p>
            <a:pPr marL="457200" indent="-457200">
              <a:buFont typeface="Wingdings" pitchFamily="2" charset="2"/>
              <a:buChar char="Ø"/>
            </a:pPr>
            <a:r>
              <a:rPr lang="en-US" sz="2800" dirty="0"/>
              <a:t>capture domain knowledge</a:t>
            </a:r>
          </a:p>
          <a:p>
            <a:pPr marL="457200" indent="-457200">
              <a:buFont typeface="Wingdings" pitchFamily="2" charset="2"/>
              <a:buChar char="Ø"/>
            </a:pPr>
            <a:r>
              <a:rPr lang="en-US" sz="2800" dirty="0"/>
              <a:t>substantial contribute to expressivity (and complexity)</a:t>
            </a:r>
          </a:p>
        </p:txBody>
      </p:sp>
    </p:spTree>
    <p:extLst>
      <p:ext uri="{BB962C8B-B14F-4D97-AF65-F5344CB8AC3E}">
        <p14:creationId xmlns:p14="http://schemas.microsoft.com/office/powerpoint/2010/main" val="37033483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629" y="0"/>
            <a:ext cx="1080135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Linear Models and Feature Functions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25C348D-8054-A240-84E5-7B08D27ADC93}"/>
              </a:ext>
            </a:extLst>
          </p:cNvPr>
          <p:cNvSpPr txBox="1"/>
          <p:nvPr/>
        </p:nvSpPr>
        <p:spPr>
          <a:xfrm>
            <a:off x="552450" y="3373615"/>
            <a:ext cx="2100255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400" b="1" dirty="0"/>
              <a:t>For Example: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17D7278-AB45-8A4C-A207-13403E6DF0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9245" y="3420992"/>
            <a:ext cx="1003300" cy="2921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BCDAF92-6B20-4047-A5C2-BAA5FC9604FA}"/>
              </a:ext>
            </a:extLst>
          </p:cNvPr>
          <p:cNvSpPr txBox="1"/>
          <p:nvPr/>
        </p:nvSpPr>
        <p:spPr>
          <a:xfrm>
            <a:off x="788893" y="3868856"/>
            <a:ext cx="1197764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u="sng" dirty="0"/>
              <a:t>Features</a:t>
            </a:r>
            <a:r>
              <a:rPr lang="en-US" dirty="0"/>
              <a:t>: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777A18D-3A76-6D4B-A03C-CB8152A988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3877" y="1325563"/>
            <a:ext cx="4140200" cy="1244600"/>
          </a:xfrm>
          <a:prstGeom prst="rect">
            <a:avLst/>
          </a:prstGeom>
        </p:spPr>
      </p:pic>
      <p:sp>
        <p:nvSpPr>
          <p:cNvPr id="18" name="Rounded Rectangular Callout 17">
            <a:extLst>
              <a:ext uri="{FF2B5EF4-FFF2-40B4-BE49-F238E27FC236}">
                <a16:creationId xmlns:a16="http://schemas.microsoft.com/office/drawing/2014/main" id="{264B39BE-4CD0-9D4E-A714-11D090AC16E6}"/>
              </a:ext>
            </a:extLst>
          </p:cNvPr>
          <p:cNvSpPr/>
          <p:nvPr/>
        </p:nvSpPr>
        <p:spPr>
          <a:xfrm>
            <a:off x="7511563" y="952001"/>
            <a:ext cx="3030415" cy="410308"/>
          </a:xfrm>
          <a:prstGeom prst="wedgeRoundRectCallout">
            <a:avLst>
              <a:gd name="adj1" fmla="val -59711"/>
              <a:gd name="adj2" fmla="val 131072"/>
              <a:gd name="adj3" fmla="val 16667"/>
            </a:avLst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Linear in the Parameters</a:t>
            </a:r>
          </a:p>
        </p:txBody>
      </p:sp>
      <p:sp>
        <p:nvSpPr>
          <p:cNvPr id="20" name="Rounded Rectangular Callout 19">
            <a:extLst>
              <a:ext uri="{FF2B5EF4-FFF2-40B4-BE49-F238E27FC236}">
                <a16:creationId xmlns:a16="http://schemas.microsoft.com/office/drawing/2014/main" id="{472BDF53-DA74-5745-9BD0-2B0134174422}"/>
              </a:ext>
            </a:extLst>
          </p:cNvPr>
          <p:cNvSpPr/>
          <p:nvPr/>
        </p:nvSpPr>
        <p:spPr>
          <a:xfrm>
            <a:off x="7505213" y="2560312"/>
            <a:ext cx="2254250" cy="410308"/>
          </a:xfrm>
          <a:prstGeom prst="wedgeRoundRectCallout">
            <a:avLst>
              <a:gd name="adj1" fmla="val -44418"/>
              <a:gd name="adj2" fmla="val -130356"/>
              <a:gd name="adj3" fmla="val 16667"/>
            </a:avLst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Feature Functions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5E2F3E8-0B35-F04A-9D42-4E64F23D9D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3176" y="3373615"/>
            <a:ext cx="2882900" cy="4064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1046C17-AE19-7D45-B786-2646C765CAB0}"/>
              </a:ext>
            </a:extLst>
          </p:cNvPr>
          <p:cNvSpPr txBox="1"/>
          <p:nvPr/>
        </p:nvSpPr>
        <p:spPr>
          <a:xfrm>
            <a:off x="5328138" y="3392149"/>
            <a:ext cx="966931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Model: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3D1429A-DA00-1F40-9662-5858A59B240B}"/>
              </a:ext>
            </a:extLst>
          </p:cNvPr>
          <p:cNvSpPr txBox="1"/>
          <p:nvPr/>
        </p:nvSpPr>
        <p:spPr>
          <a:xfrm>
            <a:off x="2827204" y="3410076"/>
            <a:ext cx="1132041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Domain: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DFA032ED-D391-964C-BDF2-C949E718B2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65115" y="4422854"/>
            <a:ext cx="1701800" cy="1016000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437AD3AD-70C4-1046-859B-496054E6B17F}"/>
              </a:ext>
            </a:extLst>
          </p:cNvPr>
          <p:cNvGrpSpPr/>
          <p:nvPr/>
        </p:nvGrpSpPr>
        <p:grpSpPr>
          <a:xfrm>
            <a:off x="3160527" y="4099211"/>
            <a:ext cx="3870081" cy="2679287"/>
            <a:chOff x="4236426" y="4099211"/>
            <a:chExt cx="3870081" cy="2679287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ABAF5D65-4FE8-FC4C-9DF7-A3517073052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236426" y="4099211"/>
              <a:ext cx="3870081" cy="2679287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9F1CADD1-33DE-0C47-BFEA-1D686037F87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855361" y="5438854"/>
              <a:ext cx="1274587" cy="708104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6D6E7AF7-F121-7748-ACC7-BD873F276067}"/>
              </a:ext>
            </a:extLst>
          </p:cNvPr>
          <p:cNvSpPr txBox="1"/>
          <p:nvPr/>
        </p:nvSpPr>
        <p:spPr>
          <a:xfrm>
            <a:off x="-11149233" y="3564633"/>
            <a:ext cx="10668053" cy="267765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800" dirty="0"/>
              <a:t>Designing the feature functions is a big part of machine learning and data science.</a:t>
            </a:r>
            <a:br>
              <a:rPr lang="en-US" sz="2800" dirty="0"/>
            </a:br>
            <a:endParaRPr lang="en-US" sz="2800" dirty="0"/>
          </a:p>
          <a:p>
            <a:r>
              <a:rPr lang="en-US" sz="2800" b="1" dirty="0"/>
              <a:t>Feature Functions</a:t>
            </a:r>
          </a:p>
          <a:p>
            <a:pPr marL="457200" indent="-457200">
              <a:buFont typeface="Wingdings" pitchFamily="2" charset="2"/>
              <a:buChar char="Ø"/>
            </a:pPr>
            <a:r>
              <a:rPr lang="en-US" sz="2800" dirty="0"/>
              <a:t>capture domain knowledge</a:t>
            </a:r>
          </a:p>
          <a:p>
            <a:pPr marL="457200" indent="-457200">
              <a:buFont typeface="Wingdings" pitchFamily="2" charset="2"/>
              <a:buChar char="Ø"/>
            </a:pPr>
            <a:r>
              <a:rPr lang="en-US" sz="2800" dirty="0"/>
              <a:t>substantial contribute to expressivity (and complexity)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23B4268-8ECC-9B49-9772-E0F545AB3871}"/>
              </a:ext>
            </a:extLst>
          </p:cNvPr>
          <p:cNvGrpSpPr/>
          <p:nvPr/>
        </p:nvGrpSpPr>
        <p:grpSpPr>
          <a:xfrm>
            <a:off x="7185886" y="4121802"/>
            <a:ext cx="4632304" cy="2308324"/>
            <a:chOff x="7185886" y="4121802"/>
            <a:chExt cx="4632304" cy="230832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F196673-EB60-D548-9406-90A053601E91}"/>
                </a:ext>
              </a:extLst>
            </p:cNvPr>
            <p:cNvSpPr txBox="1"/>
            <p:nvPr/>
          </p:nvSpPr>
          <p:spPr>
            <a:xfrm>
              <a:off x="7185886" y="4121802"/>
              <a:ext cx="4632304" cy="2308324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Adding a </a:t>
              </a:r>
              <a:r>
                <a:rPr lang="en-US" sz="2400" b="1" dirty="0"/>
                <a:t>“constant” feature function</a:t>
              </a:r>
              <a:r>
                <a:rPr lang="en-US" sz="2400" dirty="0"/>
                <a:t> </a:t>
              </a:r>
            </a:p>
            <a:p>
              <a:endParaRPr lang="en-US" sz="2400" dirty="0"/>
            </a:p>
            <a:p>
              <a:r>
                <a:rPr lang="en-US" sz="2400" dirty="0"/>
                <a:t>is a common method to introduce an </a:t>
              </a:r>
              <a:r>
                <a:rPr lang="en-US" sz="2400" b="1" dirty="0"/>
                <a:t>offset</a:t>
              </a:r>
              <a:r>
                <a:rPr lang="en-US" sz="2400" dirty="0"/>
                <a:t> (also sometimes called </a:t>
              </a:r>
              <a:r>
                <a:rPr lang="en-US" sz="2400" b="1" dirty="0"/>
                <a:t>bias</a:t>
              </a:r>
              <a:r>
                <a:rPr lang="en-US" sz="2400" dirty="0"/>
                <a:t>) term.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5D3C8DF-E21F-1645-9F3A-D74F996FCFC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878278" y="4700261"/>
              <a:ext cx="1663700" cy="406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505041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629" y="0"/>
            <a:ext cx="1080135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Linear Models and Feature Functions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25C348D-8054-A240-84E5-7B08D27ADC93}"/>
              </a:ext>
            </a:extLst>
          </p:cNvPr>
          <p:cNvSpPr txBox="1"/>
          <p:nvPr/>
        </p:nvSpPr>
        <p:spPr>
          <a:xfrm>
            <a:off x="552450" y="3281586"/>
            <a:ext cx="2100255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400" b="1" dirty="0"/>
              <a:t>For Example: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17D7278-AB45-8A4C-A207-13403E6DF0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7577" y="3353640"/>
            <a:ext cx="1003300" cy="2921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BCDAF92-6B20-4047-A5C2-BAA5FC9604FA}"/>
              </a:ext>
            </a:extLst>
          </p:cNvPr>
          <p:cNvSpPr txBox="1"/>
          <p:nvPr/>
        </p:nvSpPr>
        <p:spPr>
          <a:xfrm>
            <a:off x="788893" y="3776827"/>
            <a:ext cx="1197764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u="sng" dirty="0"/>
              <a:t>Features</a:t>
            </a:r>
            <a:r>
              <a:rPr lang="en-US" dirty="0"/>
              <a:t>: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C24F25F-C39A-6C41-B780-AC428E0A28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113" y="3294266"/>
            <a:ext cx="6172200" cy="406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10C44A7-4230-BC4A-B6D9-07419E167E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0462" y="4245312"/>
            <a:ext cx="2692400" cy="1625600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68876CB3-8CE0-2A49-9698-5E7C7503AF56}"/>
              </a:ext>
            </a:extLst>
          </p:cNvPr>
          <p:cNvGrpSpPr/>
          <p:nvPr/>
        </p:nvGrpSpPr>
        <p:grpSpPr>
          <a:xfrm>
            <a:off x="4780085" y="3846239"/>
            <a:ext cx="3513992" cy="2395904"/>
            <a:chOff x="4780085" y="4168623"/>
            <a:chExt cx="3513992" cy="2395904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E55D6034-B08B-FC43-AC6B-FA0BAF4F3A9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780085" y="4168623"/>
              <a:ext cx="3513992" cy="2395904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878421FA-1F97-FC4F-B123-7DC4B82B819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398375" y="4310211"/>
              <a:ext cx="858818" cy="960315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4A1A5E3B-A3B6-5D45-990B-546CB85F55AE}"/>
              </a:ext>
            </a:extLst>
          </p:cNvPr>
          <p:cNvSpPr txBox="1"/>
          <p:nvPr/>
        </p:nvSpPr>
        <p:spPr>
          <a:xfrm>
            <a:off x="8294077" y="3961493"/>
            <a:ext cx="2872902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>
                <a:sym typeface="Wingdings" pitchFamily="2" charset="2"/>
              </a:rPr>
              <a:t> </a:t>
            </a:r>
            <a:r>
              <a:rPr lang="en-US" dirty="0"/>
              <a:t>This is a linear model!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A44F28E-1F98-784E-8C0A-8716C5801CA1}"/>
              </a:ext>
            </a:extLst>
          </p:cNvPr>
          <p:cNvSpPr txBox="1"/>
          <p:nvPr/>
        </p:nvSpPr>
        <p:spPr>
          <a:xfrm>
            <a:off x="8815753" y="4467984"/>
            <a:ext cx="2901756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b="1" i="1" dirty="0"/>
              <a:t>Linear in the parameters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777A18D-3A76-6D4B-A03C-CB8152A988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53877" y="1325563"/>
            <a:ext cx="4140200" cy="1244600"/>
          </a:xfrm>
          <a:prstGeom prst="rect">
            <a:avLst/>
          </a:prstGeom>
        </p:spPr>
      </p:pic>
      <p:sp>
        <p:nvSpPr>
          <p:cNvPr id="18" name="Rounded Rectangular Callout 17">
            <a:extLst>
              <a:ext uri="{FF2B5EF4-FFF2-40B4-BE49-F238E27FC236}">
                <a16:creationId xmlns:a16="http://schemas.microsoft.com/office/drawing/2014/main" id="{264B39BE-4CD0-9D4E-A714-11D090AC16E6}"/>
              </a:ext>
            </a:extLst>
          </p:cNvPr>
          <p:cNvSpPr/>
          <p:nvPr/>
        </p:nvSpPr>
        <p:spPr>
          <a:xfrm>
            <a:off x="7511563" y="952001"/>
            <a:ext cx="3030415" cy="410308"/>
          </a:xfrm>
          <a:prstGeom prst="wedgeRoundRectCallout">
            <a:avLst>
              <a:gd name="adj1" fmla="val -59711"/>
              <a:gd name="adj2" fmla="val 131072"/>
              <a:gd name="adj3" fmla="val 16667"/>
            </a:avLst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Linear in the Parameters</a:t>
            </a:r>
          </a:p>
        </p:txBody>
      </p:sp>
      <p:sp>
        <p:nvSpPr>
          <p:cNvPr id="20" name="Rounded Rectangular Callout 19">
            <a:extLst>
              <a:ext uri="{FF2B5EF4-FFF2-40B4-BE49-F238E27FC236}">
                <a16:creationId xmlns:a16="http://schemas.microsoft.com/office/drawing/2014/main" id="{472BDF53-DA74-5745-9BD0-2B0134174422}"/>
              </a:ext>
            </a:extLst>
          </p:cNvPr>
          <p:cNvSpPr/>
          <p:nvPr/>
        </p:nvSpPr>
        <p:spPr>
          <a:xfrm>
            <a:off x="7505213" y="2560312"/>
            <a:ext cx="2254250" cy="410308"/>
          </a:xfrm>
          <a:prstGeom prst="wedgeRoundRectCallout">
            <a:avLst>
              <a:gd name="adj1" fmla="val -44418"/>
              <a:gd name="adj2" fmla="val -130356"/>
              <a:gd name="adj3" fmla="val 16667"/>
            </a:avLst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Feature Functions</a:t>
            </a:r>
          </a:p>
        </p:txBody>
      </p:sp>
    </p:spTree>
    <p:extLst>
      <p:ext uri="{BB962C8B-B14F-4D97-AF65-F5344CB8AC3E}">
        <p14:creationId xmlns:p14="http://schemas.microsoft.com/office/powerpoint/2010/main" val="606308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6" grpId="0"/>
      <p:bldP spid="1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137E7216-0F5D-1648-BA1B-ECD7559602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5416" y="3632200"/>
            <a:ext cx="4474650" cy="29831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629" y="0"/>
            <a:ext cx="1080135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Linear Models and Feature Functions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25C348D-8054-A240-84E5-7B08D27ADC93}"/>
              </a:ext>
            </a:extLst>
          </p:cNvPr>
          <p:cNvSpPr txBox="1"/>
          <p:nvPr/>
        </p:nvSpPr>
        <p:spPr>
          <a:xfrm>
            <a:off x="581399" y="2494829"/>
            <a:ext cx="2100255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400" b="1" dirty="0"/>
              <a:t>For Example: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CDAF92-6B20-4047-A5C2-BAA5FC9604FA}"/>
              </a:ext>
            </a:extLst>
          </p:cNvPr>
          <p:cNvSpPr txBox="1"/>
          <p:nvPr/>
        </p:nvSpPr>
        <p:spPr>
          <a:xfrm>
            <a:off x="788893" y="3776827"/>
            <a:ext cx="1197764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u="sng" dirty="0"/>
              <a:t>Features</a:t>
            </a:r>
            <a:r>
              <a:rPr lang="en-US" dirty="0"/>
              <a:t>: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A1A5E3B-A3B6-5D45-990B-546CB85F55AE}"/>
              </a:ext>
            </a:extLst>
          </p:cNvPr>
          <p:cNvSpPr txBox="1"/>
          <p:nvPr/>
        </p:nvSpPr>
        <p:spPr>
          <a:xfrm>
            <a:off x="8352693" y="4060646"/>
            <a:ext cx="2872902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>
                <a:sym typeface="Wingdings" pitchFamily="2" charset="2"/>
              </a:rPr>
              <a:t> </a:t>
            </a:r>
            <a:r>
              <a:rPr lang="en-US" dirty="0"/>
              <a:t>This is a linear model!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A44F28E-1F98-784E-8C0A-8716C5801CA1}"/>
              </a:ext>
            </a:extLst>
          </p:cNvPr>
          <p:cNvSpPr txBox="1"/>
          <p:nvPr/>
        </p:nvSpPr>
        <p:spPr>
          <a:xfrm>
            <a:off x="8874369" y="4567137"/>
            <a:ext cx="2901756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b="1" i="1" dirty="0"/>
              <a:t>Linear in the parameters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777A18D-3A76-6D4B-A03C-CB8152A988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3877" y="1325563"/>
            <a:ext cx="4140200" cy="1244600"/>
          </a:xfrm>
          <a:prstGeom prst="rect">
            <a:avLst/>
          </a:prstGeom>
        </p:spPr>
      </p:pic>
      <p:sp>
        <p:nvSpPr>
          <p:cNvPr id="18" name="Rounded Rectangular Callout 17">
            <a:extLst>
              <a:ext uri="{FF2B5EF4-FFF2-40B4-BE49-F238E27FC236}">
                <a16:creationId xmlns:a16="http://schemas.microsoft.com/office/drawing/2014/main" id="{264B39BE-4CD0-9D4E-A714-11D090AC16E6}"/>
              </a:ext>
            </a:extLst>
          </p:cNvPr>
          <p:cNvSpPr/>
          <p:nvPr/>
        </p:nvSpPr>
        <p:spPr>
          <a:xfrm>
            <a:off x="7236216" y="1051830"/>
            <a:ext cx="3030415" cy="410308"/>
          </a:xfrm>
          <a:prstGeom prst="wedgeRoundRectCallout">
            <a:avLst>
              <a:gd name="adj1" fmla="val -49653"/>
              <a:gd name="adj2" fmla="val 113929"/>
              <a:gd name="adj3" fmla="val 16667"/>
            </a:avLst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Linear in the Parameters</a:t>
            </a:r>
          </a:p>
        </p:txBody>
      </p:sp>
      <p:sp>
        <p:nvSpPr>
          <p:cNvPr id="20" name="Rounded Rectangular Callout 19">
            <a:extLst>
              <a:ext uri="{FF2B5EF4-FFF2-40B4-BE49-F238E27FC236}">
                <a16:creationId xmlns:a16="http://schemas.microsoft.com/office/drawing/2014/main" id="{472BDF53-DA74-5745-9BD0-2B0134174422}"/>
              </a:ext>
            </a:extLst>
          </p:cNvPr>
          <p:cNvSpPr/>
          <p:nvPr/>
        </p:nvSpPr>
        <p:spPr>
          <a:xfrm>
            <a:off x="9061450" y="1724336"/>
            <a:ext cx="2254250" cy="410308"/>
          </a:xfrm>
          <a:prstGeom prst="wedgeRoundRectCallout">
            <a:avLst>
              <a:gd name="adj1" fmla="val -80561"/>
              <a:gd name="adj2" fmla="val -6070"/>
              <a:gd name="adj3" fmla="val 16667"/>
            </a:avLst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Feature Functions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1F7FB53-D041-5D4D-9DFA-16BDCFA307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87162" y="2494829"/>
            <a:ext cx="1155700" cy="3683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4756930-3965-5C41-8654-6D3518FF47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1927" y="4470400"/>
            <a:ext cx="3263900" cy="16256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FC0D3F5-14C6-254D-B178-5860661151F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46300" y="3225800"/>
            <a:ext cx="7899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6038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6" grpId="0"/>
      <p:bldP spid="1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629" y="0"/>
            <a:ext cx="1080135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Linear Models and Feature Functions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777A18D-3A76-6D4B-A03C-CB8152A988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3877" y="1325563"/>
            <a:ext cx="4140200" cy="1244600"/>
          </a:xfrm>
          <a:prstGeom prst="rect">
            <a:avLst/>
          </a:prstGeom>
        </p:spPr>
      </p:pic>
      <p:sp>
        <p:nvSpPr>
          <p:cNvPr id="18" name="Rounded Rectangular Callout 17">
            <a:extLst>
              <a:ext uri="{FF2B5EF4-FFF2-40B4-BE49-F238E27FC236}">
                <a16:creationId xmlns:a16="http://schemas.microsoft.com/office/drawing/2014/main" id="{264B39BE-4CD0-9D4E-A714-11D090AC16E6}"/>
              </a:ext>
            </a:extLst>
          </p:cNvPr>
          <p:cNvSpPr/>
          <p:nvPr/>
        </p:nvSpPr>
        <p:spPr>
          <a:xfrm>
            <a:off x="7236216" y="1051830"/>
            <a:ext cx="3030415" cy="410308"/>
          </a:xfrm>
          <a:prstGeom prst="wedgeRoundRectCallout">
            <a:avLst>
              <a:gd name="adj1" fmla="val -49653"/>
              <a:gd name="adj2" fmla="val 113929"/>
              <a:gd name="adj3" fmla="val 16667"/>
            </a:avLst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Linear in the Parameters</a:t>
            </a:r>
          </a:p>
        </p:txBody>
      </p:sp>
      <p:sp>
        <p:nvSpPr>
          <p:cNvPr id="20" name="Rounded Rectangular Callout 19">
            <a:extLst>
              <a:ext uri="{FF2B5EF4-FFF2-40B4-BE49-F238E27FC236}">
                <a16:creationId xmlns:a16="http://schemas.microsoft.com/office/drawing/2014/main" id="{472BDF53-DA74-5745-9BD0-2B0134174422}"/>
              </a:ext>
            </a:extLst>
          </p:cNvPr>
          <p:cNvSpPr/>
          <p:nvPr/>
        </p:nvSpPr>
        <p:spPr>
          <a:xfrm>
            <a:off x="9061450" y="1724336"/>
            <a:ext cx="2254250" cy="410308"/>
          </a:xfrm>
          <a:prstGeom prst="wedgeRoundRectCallout">
            <a:avLst>
              <a:gd name="adj1" fmla="val -80561"/>
              <a:gd name="adj2" fmla="val -6070"/>
              <a:gd name="adj3" fmla="val 16667"/>
            </a:avLst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Feature Functions</a:t>
            </a: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79DA4E08-818A-054F-93BA-7C35EDFF5E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995412"/>
              </p:ext>
            </p:extLst>
          </p:nvPr>
        </p:nvGraphicFramePr>
        <p:xfrm>
          <a:off x="1118928" y="3739429"/>
          <a:ext cx="8728967" cy="25423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97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518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369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386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2185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73119">
                <a:tc>
                  <a:txBody>
                    <a:bodyPr/>
                    <a:lstStyle/>
                    <a:p>
                      <a:r>
                        <a:rPr lang="en-US" sz="2800" dirty="0" err="1">
                          <a:latin typeface="+mn-lt"/>
                          <a:ea typeface="Century Gothic" charset="0"/>
                          <a:cs typeface="Century Gothic" charset="0"/>
                        </a:rPr>
                        <a:t>uid</a:t>
                      </a:r>
                      <a:endParaRPr lang="en-US" sz="2800" dirty="0">
                        <a:latin typeface="+mn-lt"/>
                        <a:ea typeface="Century Gothic" charset="0"/>
                        <a:cs typeface="Century Gothic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+mn-lt"/>
                          <a:ea typeface="Century Gothic" charset="0"/>
                          <a:cs typeface="Century Gothic" charset="0"/>
                        </a:rPr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+mn-lt"/>
                          <a:ea typeface="Century Gothic" charset="0"/>
                          <a:cs typeface="Century Gothic" charset="0"/>
                        </a:rPr>
                        <a:t>state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>
                          <a:latin typeface="+mn-lt"/>
                          <a:ea typeface="Century Gothic" charset="0"/>
                          <a:cs typeface="Century Gothic" charset="0"/>
                        </a:rPr>
                        <a:t>hasBought</a:t>
                      </a:r>
                      <a:endParaRPr lang="en-US" sz="2800" dirty="0">
                        <a:latin typeface="+mn-lt"/>
                        <a:ea typeface="Century Gothic" charset="0"/>
                        <a:cs typeface="Century Gothic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+mn-lt"/>
                          <a:ea typeface="Century Gothic" charset="0"/>
                          <a:cs typeface="Century Gothic" charset="0"/>
                        </a:rPr>
                        <a:t>review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3119"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+mn-lt"/>
                          <a:ea typeface="Century Gothic" charset="0"/>
                          <a:cs typeface="Century Gothic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+mn-lt"/>
                          <a:ea typeface="Century Gothic" charset="0"/>
                          <a:cs typeface="Century Gothic" charset="0"/>
                        </a:rPr>
                        <a:t>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+mn-lt"/>
                          <a:ea typeface="Century Gothic" charset="0"/>
                          <a:cs typeface="Century Gothic" charset="0"/>
                        </a:rPr>
                        <a:t>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+mn-lt"/>
                          <a:ea typeface="Century Gothic" charset="0"/>
                          <a:cs typeface="Century Gothic" charset="0"/>
                        </a:rPr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+mn-lt"/>
                          <a:ea typeface="Century Gothic" charset="0"/>
                          <a:cs typeface="Century Gothic" charset="0"/>
                        </a:rPr>
                        <a:t>”Meh</a:t>
                      </a:r>
                      <a:r>
                        <a:rPr lang="en-US" sz="2400" baseline="0" dirty="0">
                          <a:latin typeface="+mn-lt"/>
                          <a:ea typeface="Century Gothic" charset="0"/>
                          <a:cs typeface="Century Gothic" charset="0"/>
                        </a:rPr>
                        <a:t>.”</a:t>
                      </a:r>
                      <a:endParaRPr lang="en-US" sz="2400" dirty="0">
                        <a:latin typeface="+mn-lt"/>
                        <a:ea typeface="Century Gothic" charset="0"/>
                        <a:cs typeface="Century Gothic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3119"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+mn-lt"/>
                          <a:ea typeface="Century Gothic" charset="0"/>
                          <a:cs typeface="Century Gothic" charset="0"/>
                        </a:rPr>
                        <a:t>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+mn-lt"/>
                          <a:ea typeface="Century Gothic" charset="0"/>
                          <a:cs typeface="Century Gothic" charset="0"/>
                        </a:rPr>
                        <a:t>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+mn-lt"/>
                          <a:ea typeface="Century Gothic" charset="0"/>
                          <a:cs typeface="Century Gothic" charset="0"/>
                        </a:rPr>
                        <a:t>WA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+mn-lt"/>
                          <a:ea typeface="Century Gothic" charset="0"/>
                          <a:cs typeface="Century Gothic" charset="0"/>
                        </a:rPr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+mn-lt"/>
                          <a:ea typeface="Century Gothic" charset="0"/>
                          <a:cs typeface="Century Gothic" charset="0"/>
                        </a:rPr>
                        <a:t>”Worked</a:t>
                      </a:r>
                      <a:r>
                        <a:rPr lang="en-US" sz="2400" baseline="0" dirty="0">
                          <a:latin typeface="+mn-lt"/>
                          <a:ea typeface="Century Gothic" charset="0"/>
                          <a:cs typeface="Century Gothic" charset="0"/>
                        </a:rPr>
                        <a:t> out of the box </a:t>
                      </a:r>
                      <a:r>
                        <a:rPr lang="mr-IN" sz="2400" baseline="0" dirty="0">
                          <a:latin typeface="+mn-lt"/>
                          <a:ea typeface="Century Gothic" charset="0"/>
                          <a:cs typeface="Century Gothic" charset="0"/>
                        </a:rPr>
                        <a:t>…</a:t>
                      </a:r>
                      <a:r>
                        <a:rPr lang="en-US" sz="2400" baseline="0" dirty="0">
                          <a:latin typeface="+mn-lt"/>
                          <a:ea typeface="Century Gothic" charset="0"/>
                          <a:cs typeface="Century Gothic" charset="0"/>
                        </a:rPr>
                        <a:t>”</a:t>
                      </a:r>
                      <a:endParaRPr lang="en-US" sz="2400" dirty="0">
                        <a:latin typeface="+mn-lt"/>
                        <a:ea typeface="Century Gothic" charset="0"/>
                        <a:cs typeface="Century Gothic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3119"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+mn-lt"/>
                          <a:ea typeface="Century Gothic" charset="0"/>
                          <a:cs typeface="Century Gothic" charset="0"/>
                        </a:rPr>
                        <a:t>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+mn-lt"/>
                          <a:ea typeface="Century Gothic" charset="0"/>
                          <a:cs typeface="Century Gothic" charset="0"/>
                        </a:rPr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+mn-lt"/>
                          <a:ea typeface="Century Gothic" charset="0"/>
                          <a:cs typeface="Century Gothic" charset="0"/>
                        </a:rPr>
                        <a:t>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+mn-lt"/>
                          <a:ea typeface="Century Gothic" charset="0"/>
                          <a:cs typeface="Century Gothic" charset="0"/>
                        </a:rPr>
                        <a:t>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+mn-lt"/>
                          <a:ea typeface="Century Gothic" charset="0"/>
                          <a:cs typeface="Century Gothic" charset="0"/>
                        </a:rPr>
                        <a:t>“</a:t>
                      </a:r>
                      <a:r>
                        <a:rPr lang="en-US" sz="2400" dirty="0" err="1">
                          <a:latin typeface="+mn-lt"/>
                          <a:ea typeface="Century Gothic" charset="0"/>
                          <a:cs typeface="Century Gothic" charset="0"/>
                        </a:rPr>
                        <a:t>Hella</a:t>
                      </a:r>
                      <a:r>
                        <a:rPr lang="en-US" sz="2400" baseline="0" dirty="0">
                          <a:latin typeface="+mn-lt"/>
                          <a:ea typeface="Century Gothic" charset="0"/>
                          <a:cs typeface="Century Gothic" charset="0"/>
                        </a:rPr>
                        <a:t> </a:t>
                      </a:r>
                      <a:r>
                        <a:rPr lang="en-US" sz="2400" dirty="0">
                          <a:latin typeface="+mn-lt"/>
                          <a:ea typeface="Century Gothic" charset="0"/>
                          <a:cs typeface="Century Gothic" charset="0"/>
                        </a:rPr>
                        <a:t>tots lit </a:t>
                      </a:r>
                      <a:r>
                        <a:rPr lang="en-US" sz="2400" dirty="0" err="1">
                          <a:latin typeface="+mn-lt"/>
                          <a:ea typeface="Century Gothic" charset="0"/>
                          <a:cs typeface="Century Gothic" charset="0"/>
                        </a:rPr>
                        <a:t>yo</a:t>
                      </a:r>
                      <a:r>
                        <a:rPr lang="en-US" sz="2400" baseline="0" dirty="0">
                          <a:latin typeface="+mn-lt"/>
                          <a:ea typeface="Century Gothic" charset="0"/>
                          <a:cs typeface="Century Gothic" charset="0"/>
                        </a:rPr>
                        <a:t> ...”</a:t>
                      </a:r>
                      <a:endParaRPr lang="en-US" sz="2400" dirty="0">
                        <a:latin typeface="+mn-lt"/>
                        <a:ea typeface="Century Gothic" charset="0"/>
                        <a:cs typeface="Century Gothic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5F4EA663-3CE3-4B4E-A7AB-51CFC6B273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6694204"/>
              </p:ext>
            </p:extLst>
          </p:nvPr>
        </p:nvGraphicFramePr>
        <p:xfrm>
          <a:off x="9975802" y="3739429"/>
          <a:ext cx="1275003" cy="26096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50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55786"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+mn-lt"/>
                          <a:ea typeface="Century Gothic" charset="0"/>
                          <a:cs typeface="Century Gothic" charset="0"/>
                        </a:rPr>
                        <a:t>rating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8498"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+mn-lt"/>
                          <a:ea typeface="Century Gothic" charset="0"/>
                          <a:cs typeface="Century Gothic" charset="0"/>
                        </a:rPr>
                        <a:t>2.0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39756"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+mn-lt"/>
                          <a:ea typeface="Century Gothic" charset="0"/>
                          <a:cs typeface="Century Gothic" charset="0"/>
                        </a:rPr>
                        <a:t>4.5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5579"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+mn-lt"/>
                          <a:ea typeface="Century Gothic" charset="0"/>
                          <a:cs typeface="Century Gothic" charset="0"/>
                        </a:rPr>
                        <a:t>4.1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9A02E807-67A2-604D-94B3-20DDC88B2131}"/>
              </a:ext>
            </a:extLst>
          </p:cNvPr>
          <p:cNvSpPr txBox="1"/>
          <p:nvPr/>
        </p:nvSpPr>
        <p:spPr>
          <a:xfrm>
            <a:off x="466584" y="2539978"/>
            <a:ext cx="8494633" cy="6463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</a:rPr>
              <a:t>What if </a:t>
            </a:r>
            <a:r>
              <a:rPr lang="en-US" sz="3600" i="1" dirty="0">
                <a:latin typeface="Times" pitchFamily="2" charset="0"/>
              </a:rPr>
              <a:t>x</a:t>
            </a:r>
            <a:r>
              <a:rPr lang="en-US" sz="2400" dirty="0"/>
              <a:t> is a record with numbers, text, </a:t>
            </a:r>
            <a:r>
              <a:rPr lang="en-US" sz="2400" dirty="0" err="1"/>
              <a:t>booleans</a:t>
            </a:r>
            <a:r>
              <a:rPr lang="en-US" sz="2400" dirty="0"/>
              <a:t>, </a:t>
            </a:r>
            <a:r>
              <a:rPr lang="en-US" sz="2400" dirty="0" err="1"/>
              <a:t>etc</a:t>
            </a:r>
            <a:r>
              <a:rPr lang="en-US" sz="2400" dirty="0"/>
              <a:t>…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79FD942-9482-A746-9A89-CEF164A61E00}"/>
              </a:ext>
            </a:extLst>
          </p:cNvPr>
          <p:cNvSpPr txBox="1"/>
          <p:nvPr/>
        </p:nvSpPr>
        <p:spPr>
          <a:xfrm>
            <a:off x="5158445" y="3094769"/>
            <a:ext cx="497252" cy="707886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4000" dirty="0"/>
              <a:t>X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3B44D5B-F71D-C241-BF7D-30F4CF212CF6}"/>
              </a:ext>
            </a:extLst>
          </p:cNvPr>
          <p:cNvSpPr txBox="1"/>
          <p:nvPr/>
        </p:nvSpPr>
        <p:spPr>
          <a:xfrm>
            <a:off x="10364677" y="3094769"/>
            <a:ext cx="497252" cy="707886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4000" dirty="0"/>
              <a:t>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4DD107-B4EE-DE48-BD9F-25EFB2351FB5}"/>
              </a:ext>
            </a:extLst>
          </p:cNvPr>
          <p:cNvSpPr txBox="1"/>
          <p:nvPr/>
        </p:nvSpPr>
        <p:spPr>
          <a:xfrm>
            <a:off x="3574037" y="4972903"/>
            <a:ext cx="4209807" cy="1077218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3200" b="1" dirty="0"/>
              <a:t>Answer:</a:t>
            </a:r>
          </a:p>
          <a:p>
            <a:r>
              <a:rPr lang="en-US" sz="3200" dirty="0"/>
              <a:t>Feature engineering</a:t>
            </a:r>
          </a:p>
        </p:txBody>
      </p:sp>
    </p:spTree>
    <p:extLst>
      <p:ext uri="{BB962C8B-B14F-4D97-AF65-F5344CB8AC3E}">
        <p14:creationId xmlns:p14="http://schemas.microsoft.com/office/powerpoint/2010/main" val="1574302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446097" y="1537120"/>
            <a:ext cx="10515600" cy="2852737"/>
          </a:xfrm>
        </p:spPr>
        <p:txBody>
          <a:bodyPr>
            <a:normAutofit/>
          </a:bodyPr>
          <a:lstStyle/>
          <a:p>
            <a:r>
              <a:rPr lang="en-US" dirty="0"/>
              <a:t>Feature Engineering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831851" y="4800479"/>
            <a:ext cx="10515600" cy="1500187"/>
          </a:xfrm>
        </p:spPr>
        <p:txBody>
          <a:bodyPr/>
          <a:lstStyle/>
          <a:p>
            <a:r>
              <a:rPr lang="en-US" dirty="0"/>
              <a:t>Keeping it </a:t>
            </a:r>
            <a:r>
              <a:rPr lang="en-US" sz="8000" i="1" dirty="0" err="1">
                <a:latin typeface="Times" charset="0"/>
                <a:ea typeface="Times" charset="0"/>
                <a:cs typeface="Times" charset="0"/>
              </a:rPr>
              <a:t>ℝ</a:t>
            </a:r>
            <a:r>
              <a:rPr lang="en-US" sz="4000" i="1" dirty="0" err="1">
                <a:latin typeface="Times" charset="0"/>
                <a:ea typeface="Times" charset="0"/>
                <a:cs typeface="Times" charset="0"/>
              </a:rPr>
              <a:t>eal</a:t>
            </a:r>
            <a:endParaRPr lang="en-US" i="1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E8DFB08-4104-C64B-8515-6E9F66FD5757}"/>
              </a:ext>
            </a:extLst>
          </p:cNvPr>
          <p:cNvSpPr/>
          <p:nvPr/>
        </p:nvSpPr>
        <p:spPr>
          <a:xfrm>
            <a:off x="831851" y="1537120"/>
            <a:ext cx="9460523" cy="18466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dirty="0">
                <a:solidFill>
                  <a:srgbClr val="FFFFFF"/>
                </a:solidFill>
                <a:ea typeface="Helvetica Neue" charset="0"/>
                <a:cs typeface="Helvetica Neue" charset="0"/>
              </a:rPr>
              <a:t>How do we define </a:t>
            </a:r>
            <a:r>
              <a:rPr lang="en-US" sz="9600" dirty="0">
                <a:solidFill>
                  <a:srgbClr val="FFFFFF"/>
                </a:solidFill>
                <a:ea typeface="Helvetica Neue" charset="0"/>
                <a:cs typeface="Helvetica Neue" charset="0"/>
              </a:rPr>
              <a:t>𝜙</a:t>
            </a:r>
            <a:r>
              <a:rPr lang="en-US" sz="6000" dirty="0">
                <a:solidFill>
                  <a:srgbClr val="FFFFFF"/>
                </a:solidFill>
                <a:ea typeface="Helvetica Neue" charset="0"/>
                <a:cs typeface="Helvetica Neue" charset="0"/>
              </a:rPr>
              <a:t>?</a:t>
            </a:r>
            <a:br>
              <a:rPr lang="en-US" sz="6000" dirty="0">
                <a:solidFill>
                  <a:srgbClr val="FFFFFF"/>
                </a:solidFill>
                <a:ea typeface="Helvetica Neue" charset="0"/>
                <a:cs typeface="Helvetica Neue" charset="0"/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55958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E4A2999-1DD3-584E-AA06-ADF71F2D57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1737" y="2217485"/>
            <a:ext cx="1300559" cy="14351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67359C5-70FF-8442-AA07-A5AA991F3E5D}"/>
              </a:ext>
            </a:extLst>
          </p:cNvPr>
          <p:cNvSpPr txBox="1"/>
          <p:nvPr/>
        </p:nvSpPr>
        <p:spPr>
          <a:xfrm>
            <a:off x="1341433" y="1639655"/>
            <a:ext cx="2161169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400" dirty="0"/>
              <a:t>Training Data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510913C-A80B-C943-9CC6-F4BAC13B9C41}"/>
              </a:ext>
            </a:extLst>
          </p:cNvPr>
          <p:cNvGrpSpPr/>
          <p:nvPr/>
        </p:nvGrpSpPr>
        <p:grpSpPr>
          <a:xfrm>
            <a:off x="719045" y="3652585"/>
            <a:ext cx="3566891" cy="1882165"/>
            <a:chOff x="357409" y="4156333"/>
            <a:chExt cx="3566891" cy="1882165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0371652-EFE3-4448-8F39-F98EF80DC4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847" b="6136"/>
            <a:stretch/>
          </p:blipFill>
          <p:spPr>
            <a:xfrm>
              <a:off x="357409" y="4272498"/>
              <a:ext cx="3566891" cy="1766000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E24561A-F55A-464C-B0CA-6589F22E7B8D}"/>
                </a:ext>
              </a:extLst>
            </p:cNvPr>
            <p:cNvSpPr txBox="1"/>
            <p:nvPr/>
          </p:nvSpPr>
          <p:spPr>
            <a:xfrm>
              <a:off x="2060380" y="4156333"/>
              <a:ext cx="320922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dirty="0"/>
                <a:t>Y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47CE56C-5548-BC49-9833-647C5C23933C}"/>
                </a:ext>
              </a:extLst>
            </p:cNvPr>
            <p:cNvSpPr txBox="1"/>
            <p:nvPr/>
          </p:nvSpPr>
          <p:spPr>
            <a:xfrm>
              <a:off x="3361849" y="5336421"/>
              <a:ext cx="325730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814E4488-A186-C641-B93F-ADA1A9E6C5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2403" y="2327541"/>
            <a:ext cx="3657600" cy="4064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726AFD3-DB44-0947-A6D3-B0C784A02B4F}"/>
              </a:ext>
            </a:extLst>
          </p:cNvPr>
          <p:cNvSpPr txBox="1"/>
          <p:nvPr/>
        </p:nvSpPr>
        <p:spPr>
          <a:xfrm>
            <a:off x="4722739" y="1662575"/>
            <a:ext cx="3568606" cy="353943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800" dirty="0"/>
              <a:t>Define the model</a:t>
            </a:r>
            <a:br>
              <a:rPr lang="en-US" sz="2800" dirty="0"/>
            </a:br>
            <a:br>
              <a:rPr lang="en-US" sz="2800" dirty="0"/>
            </a:br>
            <a:endParaRPr lang="en-US" sz="2800" dirty="0"/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Choose a loss</a:t>
            </a:r>
            <a:br>
              <a:rPr lang="en-US" sz="2800" dirty="0"/>
            </a:br>
            <a:br>
              <a:rPr lang="en-US" sz="2800" dirty="0"/>
            </a:br>
            <a:br>
              <a:rPr lang="en-US" sz="2800" dirty="0"/>
            </a:br>
            <a:endParaRPr lang="en-US" sz="2800" dirty="0"/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Minimize the loss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7800DF5-060E-D245-B6FF-8B323E422F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54350" y="3512065"/>
            <a:ext cx="4724400" cy="11176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CC30940-C074-184C-9844-B35658F990C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82403" y="5337929"/>
            <a:ext cx="2857500" cy="6604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B8E078F-B66D-B147-831B-E52069085034}"/>
              </a:ext>
            </a:extLst>
          </p:cNvPr>
          <p:cNvSpPr txBox="1"/>
          <p:nvPr/>
        </p:nvSpPr>
        <p:spPr>
          <a:xfrm>
            <a:off x="607836" y="510142"/>
            <a:ext cx="10777309" cy="83099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4800" dirty="0"/>
              <a:t>Modeling and Estimation (Learning)</a:t>
            </a:r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0359E985-1190-7343-B5FA-C9021167787B}"/>
              </a:ext>
            </a:extLst>
          </p:cNvPr>
          <p:cNvSpPr/>
          <p:nvPr/>
        </p:nvSpPr>
        <p:spPr>
          <a:xfrm>
            <a:off x="10910361" y="3197865"/>
            <a:ext cx="949569" cy="909440"/>
          </a:xfrm>
          <a:prstGeom prst="rightArrow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DED7CCF-8420-594D-AF65-74D922444C22}"/>
              </a:ext>
            </a:extLst>
          </p:cNvPr>
          <p:cNvSpPr txBox="1"/>
          <p:nvPr/>
        </p:nvSpPr>
        <p:spPr>
          <a:xfrm>
            <a:off x="8339903" y="-8536"/>
            <a:ext cx="2842445" cy="83099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4800" dirty="0"/>
              <a:t>Machine</a:t>
            </a:r>
          </a:p>
        </p:txBody>
      </p:sp>
    </p:spTree>
    <p:extLst>
      <p:ext uri="{BB962C8B-B14F-4D97-AF65-F5344CB8AC3E}">
        <p14:creationId xmlns:p14="http://schemas.microsoft.com/office/powerpoint/2010/main" val="17766968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Engineering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process of transforming the inputs to a model to improve prediction accuracy.</a:t>
            </a:r>
          </a:p>
          <a:p>
            <a:pPr lvl="1"/>
            <a:r>
              <a:rPr lang="en-US" dirty="0"/>
              <a:t>A key focus in many applications of data science</a:t>
            </a:r>
          </a:p>
          <a:p>
            <a:endParaRPr lang="en-US" dirty="0"/>
          </a:p>
          <a:p>
            <a:r>
              <a:rPr lang="en-US" dirty="0"/>
              <a:t>Feature Engineering enables you to:</a:t>
            </a:r>
          </a:p>
          <a:p>
            <a:pPr lvl="1"/>
            <a:r>
              <a:rPr lang="en-US" b="1" dirty="0"/>
              <a:t>capture domain knowledge </a:t>
            </a:r>
            <a:r>
              <a:rPr lang="en-US" dirty="0"/>
              <a:t>(e.g., periodicity or relationships between features)</a:t>
            </a:r>
            <a:endParaRPr lang="en-US" b="1" dirty="0"/>
          </a:p>
          <a:p>
            <a:pPr lvl="1"/>
            <a:r>
              <a:rPr lang="en-US" b="1" dirty="0"/>
              <a:t>encode</a:t>
            </a:r>
            <a:r>
              <a:rPr lang="en-US" dirty="0"/>
              <a:t> </a:t>
            </a:r>
            <a:r>
              <a:rPr lang="en-US" b="1" dirty="0"/>
              <a:t>non-numeric features</a:t>
            </a:r>
            <a:r>
              <a:rPr lang="en-US" dirty="0"/>
              <a:t> to be used as inputs to models</a:t>
            </a:r>
          </a:p>
          <a:p>
            <a:pPr lvl="1"/>
            <a:r>
              <a:rPr lang="en-US" b="1" dirty="0"/>
              <a:t>express non-linear relationships </a:t>
            </a:r>
            <a:r>
              <a:rPr lang="en-US" dirty="0"/>
              <a:t>using linear models</a:t>
            </a:r>
          </a:p>
        </p:txBody>
      </p:sp>
    </p:spTree>
    <p:extLst>
      <p:ext uri="{BB962C8B-B14F-4D97-AF65-F5344CB8AC3E}">
        <p14:creationId xmlns:p14="http://schemas.microsoft.com/office/powerpoint/2010/main" val="1876242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4542" y="210982"/>
            <a:ext cx="10801350" cy="1325563"/>
          </a:xfrm>
        </p:spPr>
        <p:txBody>
          <a:bodyPr/>
          <a:lstStyle/>
          <a:p>
            <a:r>
              <a:rPr lang="en-US" dirty="0"/>
              <a:t>Predict rating from review information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1094015" y="1782165"/>
          <a:ext cx="8728967" cy="25423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97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518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369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386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2185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73119">
                <a:tc>
                  <a:txBody>
                    <a:bodyPr/>
                    <a:lstStyle/>
                    <a:p>
                      <a:r>
                        <a:rPr lang="en-US" sz="2800" dirty="0" err="1">
                          <a:latin typeface="+mn-lt"/>
                          <a:ea typeface="Century Gothic" charset="0"/>
                          <a:cs typeface="Century Gothic" charset="0"/>
                        </a:rPr>
                        <a:t>uid</a:t>
                      </a:r>
                      <a:endParaRPr lang="en-US" sz="2800" dirty="0">
                        <a:latin typeface="+mn-lt"/>
                        <a:ea typeface="Century Gothic" charset="0"/>
                        <a:cs typeface="Century Gothic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+mn-lt"/>
                          <a:ea typeface="Century Gothic" charset="0"/>
                          <a:cs typeface="Century Gothic" charset="0"/>
                        </a:rPr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+mn-lt"/>
                          <a:ea typeface="Century Gothic" charset="0"/>
                          <a:cs typeface="Century Gothic" charset="0"/>
                        </a:rPr>
                        <a:t>state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>
                          <a:latin typeface="+mn-lt"/>
                          <a:ea typeface="Century Gothic" charset="0"/>
                          <a:cs typeface="Century Gothic" charset="0"/>
                        </a:rPr>
                        <a:t>hasBought</a:t>
                      </a:r>
                      <a:endParaRPr lang="en-US" sz="2800" dirty="0">
                        <a:latin typeface="+mn-lt"/>
                        <a:ea typeface="Century Gothic" charset="0"/>
                        <a:cs typeface="Century Gothic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+mn-lt"/>
                          <a:ea typeface="Century Gothic" charset="0"/>
                          <a:cs typeface="Century Gothic" charset="0"/>
                        </a:rPr>
                        <a:t>review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3119"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+mn-lt"/>
                          <a:ea typeface="Century Gothic" charset="0"/>
                          <a:cs typeface="Century Gothic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+mn-lt"/>
                          <a:ea typeface="Century Gothic" charset="0"/>
                          <a:cs typeface="Century Gothic" charset="0"/>
                        </a:rPr>
                        <a:t>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+mn-lt"/>
                          <a:ea typeface="Century Gothic" charset="0"/>
                          <a:cs typeface="Century Gothic" charset="0"/>
                        </a:rPr>
                        <a:t>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+mn-lt"/>
                          <a:ea typeface="Century Gothic" charset="0"/>
                          <a:cs typeface="Century Gothic" charset="0"/>
                        </a:rPr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+mn-lt"/>
                          <a:ea typeface="Century Gothic" charset="0"/>
                          <a:cs typeface="Century Gothic" charset="0"/>
                        </a:rPr>
                        <a:t>”Meh</a:t>
                      </a:r>
                      <a:r>
                        <a:rPr lang="en-US" sz="2400" baseline="0" dirty="0">
                          <a:latin typeface="+mn-lt"/>
                          <a:ea typeface="Century Gothic" charset="0"/>
                          <a:cs typeface="Century Gothic" charset="0"/>
                        </a:rPr>
                        <a:t>.”</a:t>
                      </a:r>
                      <a:endParaRPr lang="en-US" sz="2400" dirty="0">
                        <a:latin typeface="+mn-lt"/>
                        <a:ea typeface="Century Gothic" charset="0"/>
                        <a:cs typeface="Century Gothic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3119"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+mn-lt"/>
                          <a:ea typeface="Century Gothic" charset="0"/>
                          <a:cs typeface="Century Gothic" charset="0"/>
                        </a:rPr>
                        <a:t>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+mn-lt"/>
                          <a:ea typeface="Century Gothic" charset="0"/>
                          <a:cs typeface="Century Gothic" charset="0"/>
                        </a:rPr>
                        <a:t>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+mn-lt"/>
                          <a:ea typeface="Century Gothic" charset="0"/>
                          <a:cs typeface="Century Gothic" charset="0"/>
                        </a:rPr>
                        <a:t>WA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+mn-lt"/>
                          <a:ea typeface="Century Gothic" charset="0"/>
                          <a:cs typeface="Century Gothic" charset="0"/>
                        </a:rPr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+mn-lt"/>
                          <a:ea typeface="Century Gothic" charset="0"/>
                          <a:cs typeface="Century Gothic" charset="0"/>
                        </a:rPr>
                        <a:t>”Worked</a:t>
                      </a:r>
                      <a:r>
                        <a:rPr lang="en-US" sz="2400" baseline="0" dirty="0">
                          <a:latin typeface="+mn-lt"/>
                          <a:ea typeface="Century Gothic" charset="0"/>
                          <a:cs typeface="Century Gothic" charset="0"/>
                        </a:rPr>
                        <a:t> out of the box </a:t>
                      </a:r>
                      <a:r>
                        <a:rPr lang="mr-IN" sz="2400" baseline="0" dirty="0">
                          <a:latin typeface="+mn-lt"/>
                          <a:ea typeface="Century Gothic" charset="0"/>
                          <a:cs typeface="Century Gothic" charset="0"/>
                        </a:rPr>
                        <a:t>…</a:t>
                      </a:r>
                      <a:r>
                        <a:rPr lang="en-US" sz="2400" baseline="0" dirty="0">
                          <a:latin typeface="+mn-lt"/>
                          <a:ea typeface="Century Gothic" charset="0"/>
                          <a:cs typeface="Century Gothic" charset="0"/>
                        </a:rPr>
                        <a:t>”</a:t>
                      </a:r>
                      <a:endParaRPr lang="en-US" sz="2400" dirty="0">
                        <a:latin typeface="+mn-lt"/>
                        <a:ea typeface="Century Gothic" charset="0"/>
                        <a:cs typeface="Century Gothic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3119"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+mn-lt"/>
                          <a:ea typeface="Century Gothic" charset="0"/>
                          <a:cs typeface="Century Gothic" charset="0"/>
                        </a:rPr>
                        <a:t>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+mn-lt"/>
                          <a:ea typeface="Century Gothic" charset="0"/>
                          <a:cs typeface="Century Gothic" charset="0"/>
                        </a:rPr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+mn-lt"/>
                          <a:ea typeface="Century Gothic" charset="0"/>
                          <a:cs typeface="Century Gothic" charset="0"/>
                        </a:rPr>
                        <a:t>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+mn-lt"/>
                          <a:ea typeface="Century Gothic" charset="0"/>
                          <a:cs typeface="Century Gothic" charset="0"/>
                        </a:rPr>
                        <a:t>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+mn-lt"/>
                          <a:ea typeface="Century Gothic" charset="0"/>
                          <a:cs typeface="Century Gothic" charset="0"/>
                        </a:rPr>
                        <a:t>“</a:t>
                      </a:r>
                      <a:r>
                        <a:rPr lang="en-US" sz="2400" dirty="0" err="1">
                          <a:latin typeface="+mn-lt"/>
                          <a:ea typeface="Century Gothic" charset="0"/>
                          <a:cs typeface="Century Gothic" charset="0"/>
                        </a:rPr>
                        <a:t>Hella</a:t>
                      </a:r>
                      <a:r>
                        <a:rPr lang="en-US" sz="2400" baseline="0" dirty="0">
                          <a:latin typeface="+mn-lt"/>
                          <a:ea typeface="Century Gothic" charset="0"/>
                          <a:cs typeface="Century Gothic" charset="0"/>
                        </a:rPr>
                        <a:t> </a:t>
                      </a:r>
                      <a:r>
                        <a:rPr lang="en-US" sz="2400" dirty="0">
                          <a:latin typeface="+mn-lt"/>
                          <a:ea typeface="Century Gothic" charset="0"/>
                          <a:cs typeface="Century Gothic" charset="0"/>
                        </a:rPr>
                        <a:t>tots lit </a:t>
                      </a:r>
                      <a:r>
                        <a:rPr lang="en-US" sz="2400" dirty="0" err="1">
                          <a:latin typeface="+mn-lt"/>
                          <a:ea typeface="Century Gothic" charset="0"/>
                          <a:cs typeface="Century Gothic" charset="0"/>
                        </a:rPr>
                        <a:t>yo</a:t>
                      </a:r>
                      <a:r>
                        <a:rPr lang="en-US" sz="2400" baseline="0" dirty="0">
                          <a:latin typeface="+mn-lt"/>
                          <a:ea typeface="Century Gothic" charset="0"/>
                          <a:cs typeface="Century Gothic" charset="0"/>
                        </a:rPr>
                        <a:t> ...”</a:t>
                      </a:r>
                      <a:endParaRPr lang="en-US" sz="2400" dirty="0">
                        <a:latin typeface="+mn-lt"/>
                        <a:ea typeface="Century Gothic" charset="0"/>
                        <a:cs typeface="Century Gothic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657444" y="4913199"/>
            <a:ext cx="10591361" cy="1200329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Menlo" charset="0"/>
                <a:ea typeface="Menlo" charset="0"/>
                <a:cs typeface="Menlo" charset="0"/>
              </a:rPr>
              <a:t>RatingsData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2400" dirty="0" err="1">
                <a:latin typeface="Menlo" charset="0"/>
                <a:ea typeface="Menlo" charset="0"/>
                <a:cs typeface="Menlo" charset="0"/>
              </a:rPr>
              <a:t>uid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 INTEGER, age FLOAT, </a:t>
            </a:r>
          </a:p>
          <a:p>
            <a:r>
              <a:rPr lang="en-US" sz="2400" dirty="0">
                <a:latin typeface="Menlo" charset="0"/>
                <a:ea typeface="Menlo" charset="0"/>
                <a:cs typeface="Menlo" charset="0"/>
              </a:rPr>
              <a:t>	       state STRING, </a:t>
            </a:r>
            <a:r>
              <a:rPr lang="en-US" sz="2400" dirty="0" err="1">
                <a:latin typeface="Menlo" charset="0"/>
                <a:ea typeface="Menlo" charset="0"/>
                <a:cs typeface="Menlo" charset="0"/>
              </a:rPr>
              <a:t>hasBought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 BOOLEAN,            </a:t>
            </a:r>
          </a:p>
          <a:p>
            <a:r>
              <a:rPr lang="en-US" sz="2400" dirty="0">
                <a:latin typeface="Menlo" charset="0"/>
                <a:ea typeface="Menlo" charset="0"/>
                <a:cs typeface="Menlo" charset="0"/>
              </a:rPr>
              <a:t>            review STRING, rating FLOAT)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35903" y="4543867"/>
            <a:ext cx="1178528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Schema: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9950889" y="1782165"/>
          <a:ext cx="1275003" cy="26096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50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55786"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+mn-lt"/>
                          <a:ea typeface="Century Gothic" charset="0"/>
                          <a:cs typeface="Century Gothic" charset="0"/>
                        </a:rPr>
                        <a:t>rating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8498"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+mn-lt"/>
                          <a:ea typeface="Century Gothic" charset="0"/>
                          <a:cs typeface="Century Gothic" charset="0"/>
                        </a:rPr>
                        <a:t>2.0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39756"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+mn-lt"/>
                          <a:ea typeface="Century Gothic" charset="0"/>
                          <a:cs typeface="Century Gothic" charset="0"/>
                        </a:rPr>
                        <a:t>4.5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5579"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+mn-lt"/>
                          <a:ea typeface="Century Gothic" charset="0"/>
                          <a:cs typeface="Century Gothic" charset="0"/>
                        </a:rPr>
                        <a:t>4.1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627321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195215"/>
            <a:ext cx="10801350" cy="1325563"/>
          </a:xfrm>
        </p:spPr>
        <p:txBody>
          <a:bodyPr/>
          <a:lstStyle/>
          <a:p>
            <a:r>
              <a:rPr lang="en-US" dirty="0"/>
              <a:t>As a Linear Model?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214779" y="4200952"/>
            <a:ext cx="4794687" cy="2445988"/>
          </a:xfrm>
        </p:spPr>
        <p:txBody>
          <a:bodyPr/>
          <a:lstStyle/>
          <a:p>
            <a:pPr marL="14287" indent="0">
              <a:buNone/>
            </a:pPr>
            <a:r>
              <a:rPr lang="en-US" dirty="0"/>
              <a:t>Can I use X and Y directly in a linear model</a:t>
            </a:r>
          </a:p>
          <a:p>
            <a:pPr lvl="1"/>
            <a:r>
              <a:rPr lang="en-US" dirty="0"/>
              <a:t>No! Why?</a:t>
            </a:r>
          </a:p>
          <a:p>
            <a:pPr lvl="1"/>
            <a:r>
              <a:rPr lang="en-US" dirty="0"/>
              <a:t>Text, Categorical data, Missing values</a:t>
            </a:r>
            <a:r>
              <a:rPr lang="mr-IN" dirty="0"/>
              <a:t>…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1576613" y="1505586"/>
          <a:ext cx="5605366" cy="23044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91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38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27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733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7628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73119">
                <a:tc>
                  <a:txBody>
                    <a:bodyPr/>
                    <a:lstStyle/>
                    <a:p>
                      <a:r>
                        <a:rPr lang="en-US" sz="1800" dirty="0" err="1">
                          <a:latin typeface="+mn-lt"/>
                          <a:ea typeface="Century Gothic" charset="0"/>
                          <a:cs typeface="Century Gothic" charset="0"/>
                        </a:rPr>
                        <a:t>uid</a:t>
                      </a:r>
                      <a:endParaRPr lang="en-US" sz="1800" dirty="0">
                        <a:latin typeface="+mn-lt"/>
                        <a:ea typeface="Century Gothic" charset="0"/>
                        <a:cs typeface="Century Gothic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+mn-lt"/>
                          <a:ea typeface="Century Gothic" charset="0"/>
                          <a:cs typeface="Century Gothic" charset="0"/>
                        </a:rPr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+mn-lt"/>
                          <a:ea typeface="Century Gothic" charset="0"/>
                          <a:cs typeface="Century Gothic" charset="0"/>
                        </a:rPr>
                        <a:t>state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>
                          <a:latin typeface="+mn-lt"/>
                          <a:ea typeface="Century Gothic" charset="0"/>
                          <a:cs typeface="Century Gothic" charset="0"/>
                        </a:rPr>
                        <a:t>hasBought</a:t>
                      </a:r>
                      <a:endParaRPr lang="en-US" sz="1800" dirty="0">
                        <a:latin typeface="+mn-lt"/>
                        <a:ea typeface="Century Gothic" charset="0"/>
                        <a:cs typeface="Century Gothic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+mn-lt"/>
                          <a:ea typeface="Century Gothic" charset="0"/>
                          <a:cs typeface="Century Gothic" charset="0"/>
                        </a:rPr>
                        <a:t>review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3119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n-lt"/>
                          <a:ea typeface="Century Gothic" charset="0"/>
                          <a:cs typeface="Century Gothic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n-lt"/>
                          <a:ea typeface="Century Gothic" charset="0"/>
                          <a:cs typeface="Century Gothic" charset="0"/>
                        </a:rPr>
                        <a:t>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n-lt"/>
                          <a:ea typeface="Century Gothic" charset="0"/>
                          <a:cs typeface="Century Gothic" charset="0"/>
                        </a:rPr>
                        <a:t>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n-lt"/>
                          <a:ea typeface="Century Gothic" charset="0"/>
                          <a:cs typeface="Century Gothic" charset="0"/>
                        </a:rPr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n-lt"/>
                          <a:ea typeface="Century Gothic" charset="0"/>
                          <a:cs typeface="Century Gothic" charset="0"/>
                        </a:rPr>
                        <a:t>”Meh</a:t>
                      </a:r>
                      <a:r>
                        <a:rPr lang="en-US" sz="1600" baseline="0" dirty="0">
                          <a:latin typeface="+mn-lt"/>
                          <a:ea typeface="Century Gothic" charset="0"/>
                          <a:cs typeface="Century Gothic" charset="0"/>
                        </a:rPr>
                        <a:t>.”</a:t>
                      </a:r>
                      <a:endParaRPr lang="en-US" sz="1600" dirty="0">
                        <a:latin typeface="+mn-lt"/>
                        <a:ea typeface="Century Gothic" charset="0"/>
                        <a:cs typeface="Century Gothic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3119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n-lt"/>
                          <a:ea typeface="Century Gothic" charset="0"/>
                          <a:cs typeface="Century Gothic" charset="0"/>
                        </a:rPr>
                        <a:t>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n-lt"/>
                          <a:ea typeface="Century Gothic" charset="0"/>
                          <a:cs typeface="Century Gothic" charset="0"/>
                        </a:rPr>
                        <a:t>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n-lt"/>
                          <a:ea typeface="Century Gothic" charset="0"/>
                          <a:cs typeface="Century Gothic" charset="0"/>
                        </a:rPr>
                        <a:t>WA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n-lt"/>
                          <a:ea typeface="Century Gothic" charset="0"/>
                          <a:cs typeface="Century Gothic" charset="0"/>
                        </a:rPr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n-lt"/>
                          <a:ea typeface="Century Gothic" charset="0"/>
                          <a:cs typeface="Century Gothic" charset="0"/>
                        </a:rPr>
                        <a:t>”Worked</a:t>
                      </a:r>
                      <a:r>
                        <a:rPr lang="en-US" sz="1600" baseline="0" dirty="0">
                          <a:latin typeface="+mn-lt"/>
                          <a:ea typeface="Century Gothic" charset="0"/>
                          <a:cs typeface="Century Gothic" charset="0"/>
                        </a:rPr>
                        <a:t> out of the box </a:t>
                      </a:r>
                      <a:r>
                        <a:rPr lang="mr-IN" sz="1600" baseline="0" dirty="0">
                          <a:latin typeface="+mn-lt"/>
                          <a:ea typeface="Century Gothic" charset="0"/>
                          <a:cs typeface="Century Gothic" charset="0"/>
                        </a:rPr>
                        <a:t>…</a:t>
                      </a:r>
                      <a:r>
                        <a:rPr lang="en-US" sz="1600" baseline="0" dirty="0">
                          <a:latin typeface="+mn-lt"/>
                          <a:ea typeface="Century Gothic" charset="0"/>
                          <a:cs typeface="Century Gothic" charset="0"/>
                        </a:rPr>
                        <a:t>”</a:t>
                      </a:r>
                      <a:endParaRPr lang="en-US" sz="1600" dirty="0">
                        <a:latin typeface="+mn-lt"/>
                        <a:ea typeface="Century Gothic" charset="0"/>
                        <a:cs typeface="Century Gothic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3119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n-lt"/>
                          <a:ea typeface="Century Gothic" charset="0"/>
                          <a:cs typeface="Century Gothic" charset="0"/>
                        </a:rPr>
                        <a:t>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n-lt"/>
                          <a:ea typeface="Century Gothic" charset="0"/>
                          <a:cs typeface="Century Gothic" charset="0"/>
                        </a:rPr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n-lt"/>
                          <a:ea typeface="Century Gothic" charset="0"/>
                          <a:cs typeface="Century Gothic" charset="0"/>
                        </a:rPr>
                        <a:t>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n-lt"/>
                          <a:ea typeface="Century Gothic" charset="0"/>
                          <a:cs typeface="Century Gothic" charset="0"/>
                        </a:rPr>
                        <a:t>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n-lt"/>
                          <a:ea typeface="Century Gothic" charset="0"/>
                          <a:cs typeface="Century Gothic" charset="0"/>
                        </a:rPr>
                        <a:t>“</a:t>
                      </a:r>
                      <a:r>
                        <a:rPr lang="en-US" sz="1600" dirty="0" err="1">
                          <a:latin typeface="+mn-lt"/>
                          <a:ea typeface="Century Gothic" charset="0"/>
                          <a:cs typeface="Century Gothic" charset="0"/>
                        </a:rPr>
                        <a:t>Hella</a:t>
                      </a:r>
                      <a:r>
                        <a:rPr lang="en-US" sz="1600" baseline="0" dirty="0">
                          <a:latin typeface="+mn-lt"/>
                          <a:ea typeface="Century Gothic" charset="0"/>
                          <a:cs typeface="Century Gothic" charset="0"/>
                        </a:rPr>
                        <a:t> </a:t>
                      </a:r>
                      <a:r>
                        <a:rPr lang="en-US" sz="1600" dirty="0">
                          <a:latin typeface="+mn-lt"/>
                          <a:ea typeface="Century Gothic" charset="0"/>
                          <a:cs typeface="Century Gothic" charset="0"/>
                        </a:rPr>
                        <a:t>tots lit </a:t>
                      </a:r>
                      <a:r>
                        <a:rPr lang="en-US" sz="1600" dirty="0" err="1">
                          <a:latin typeface="+mn-lt"/>
                          <a:ea typeface="Century Gothic" charset="0"/>
                          <a:cs typeface="Century Gothic" charset="0"/>
                        </a:rPr>
                        <a:t>yo</a:t>
                      </a:r>
                      <a:r>
                        <a:rPr lang="en-US" sz="1600" baseline="0" dirty="0">
                          <a:latin typeface="+mn-lt"/>
                          <a:ea typeface="Century Gothic" charset="0"/>
                          <a:cs typeface="Century Gothic" charset="0"/>
                        </a:rPr>
                        <a:t> ...”</a:t>
                      </a:r>
                      <a:endParaRPr lang="en-US" sz="1600" dirty="0">
                        <a:latin typeface="+mn-lt"/>
                        <a:ea typeface="Century Gothic" charset="0"/>
                        <a:cs typeface="Century Gothic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6400800" y="229565"/>
            <a:ext cx="5339456" cy="73866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Menlo" charset="0"/>
                <a:ea typeface="Menlo" charset="0"/>
                <a:cs typeface="Menlo" charset="0"/>
              </a:rPr>
              <a:t>RatingsData</a:t>
            </a:r>
            <a:r>
              <a:rPr lang="en-US" sz="1400" dirty="0"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400" dirty="0" err="1">
                <a:latin typeface="Menlo" charset="0"/>
                <a:ea typeface="Menlo" charset="0"/>
                <a:cs typeface="Menlo" charset="0"/>
              </a:rPr>
              <a:t>uid</a:t>
            </a:r>
            <a:r>
              <a:rPr lang="en-US" sz="1400" dirty="0">
                <a:latin typeface="Menlo" charset="0"/>
                <a:ea typeface="Menlo" charset="0"/>
                <a:cs typeface="Menlo" charset="0"/>
              </a:rPr>
              <a:t> INTEGER, age FLOAT, </a:t>
            </a:r>
          </a:p>
          <a:p>
            <a:r>
              <a:rPr lang="en-US" sz="1400" dirty="0">
                <a:latin typeface="Menlo" charset="0"/>
                <a:ea typeface="Menlo" charset="0"/>
                <a:cs typeface="Menlo" charset="0"/>
              </a:rPr>
              <a:t>	       state STRING, </a:t>
            </a:r>
            <a:r>
              <a:rPr lang="en-US" sz="1400" dirty="0" err="1">
                <a:latin typeface="Menlo" charset="0"/>
                <a:ea typeface="Menlo" charset="0"/>
                <a:cs typeface="Menlo" charset="0"/>
              </a:rPr>
              <a:t>hasBought</a:t>
            </a:r>
            <a:r>
              <a:rPr lang="en-US" sz="1400" dirty="0">
                <a:latin typeface="Menlo" charset="0"/>
                <a:ea typeface="Menlo" charset="0"/>
                <a:cs typeface="Menlo" charset="0"/>
              </a:rPr>
              <a:t> BOOLEAN,            </a:t>
            </a:r>
          </a:p>
          <a:p>
            <a:r>
              <a:rPr lang="en-US" sz="1400" dirty="0">
                <a:latin typeface="Menlo" charset="0"/>
                <a:ea typeface="Menlo" charset="0"/>
                <a:cs typeface="Menlo" charset="0"/>
              </a:rPr>
              <a:t>            review STRING, rating FLOAT)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9949678" y="1505587"/>
          <a:ext cx="984588" cy="24330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45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90798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+mn-lt"/>
                          <a:ea typeface="Century Gothic" charset="0"/>
                          <a:cs typeface="Century Gothic" charset="0"/>
                        </a:rPr>
                        <a:t>rating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9435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+mn-lt"/>
                          <a:ea typeface="Century Gothic" charset="0"/>
                          <a:cs typeface="Century Gothic" charset="0"/>
                        </a:rPr>
                        <a:t>2.0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1564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+mn-lt"/>
                          <a:ea typeface="Century Gothic" charset="0"/>
                          <a:cs typeface="Century Gothic" charset="0"/>
                        </a:rPr>
                        <a:t>4.5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61261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+mn-lt"/>
                          <a:ea typeface="Century Gothic" charset="0"/>
                          <a:cs typeface="Century Gothic" charset="0"/>
                        </a:rPr>
                        <a:t>4.1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8" name="Double Bracket 7"/>
          <p:cNvSpPr/>
          <p:nvPr/>
        </p:nvSpPr>
        <p:spPr>
          <a:xfrm>
            <a:off x="1243432" y="1345232"/>
            <a:ext cx="6334234" cy="2695366"/>
          </a:xfrm>
          <a:prstGeom prst="bracketPair">
            <a:avLst/>
          </a:prstGeom>
          <a:ln w="57150" cmpd="sng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ouble Bracket 8"/>
          <p:cNvSpPr/>
          <p:nvPr/>
        </p:nvSpPr>
        <p:spPr>
          <a:xfrm>
            <a:off x="9400981" y="1345232"/>
            <a:ext cx="1952819" cy="2695366"/>
          </a:xfrm>
          <a:prstGeom prst="bracketPair">
            <a:avLst/>
          </a:prstGeom>
          <a:ln w="57150" cmpd="sng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292531" y="2338972"/>
            <a:ext cx="950901" cy="707886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4000" dirty="0"/>
              <a:t>X=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459698" y="2338972"/>
            <a:ext cx="941283" cy="707886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4000" dirty="0"/>
              <a:t>Y</a:t>
            </a:r>
            <a:r>
              <a:rPr lang="en-US" sz="4000"/>
              <a:t>= </a:t>
            </a:r>
            <a:endParaRPr lang="en-US" sz="4000" dirty="0"/>
          </a:p>
        </p:txBody>
      </p:sp>
      <p:grpSp>
        <p:nvGrpSpPr>
          <p:cNvPr id="28" name="Group 27"/>
          <p:cNvGrpSpPr/>
          <p:nvPr/>
        </p:nvGrpSpPr>
        <p:grpSpPr>
          <a:xfrm>
            <a:off x="5447989" y="4403770"/>
            <a:ext cx="5905811" cy="2243170"/>
            <a:chOff x="5447989" y="4403770"/>
            <a:chExt cx="5905811" cy="2243170"/>
          </a:xfrm>
        </p:grpSpPr>
        <p:grpSp>
          <p:nvGrpSpPr>
            <p:cNvPr id="12" name="Group 11"/>
            <p:cNvGrpSpPr/>
            <p:nvPr/>
          </p:nvGrpSpPr>
          <p:grpSpPr>
            <a:xfrm>
              <a:off x="5447989" y="4403770"/>
              <a:ext cx="5905811" cy="2243170"/>
              <a:chOff x="1189470" y="2575617"/>
              <a:chExt cx="5905811" cy="2243170"/>
            </a:xfrm>
          </p:grpSpPr>
          <p:grpSp>
            <p:nvGrpSpPr>
              <p:cNvPr id="13" name="Group 12"/>
              <p:cNvGrpSpPr/>
              <p:nvPr/>
            </p:nvGrpSpPr>
            <p:grpSpPr>
              <a:xfrm>
                <a:off x="1189470" y="2672538"/>
                <a:ext cx="5905811" cy="2146249"/>
                <a:chOff x="1189469" y="1347614"/>
                <a:chExt cx="9551591" cy="3471173"/>
              </a:xfrm>
            </p:grpSpPr>
            <p:sp>
              <p:nvSpPr>
                <p:cNvPr id="15" name="Freeform 14"/>
                <p:cNvSpPr/>
                <p:nvPr/>
              </p:nvSpPr>
              <p:spPr>
                <a:xfrm>
                  <a:off x="1189469" y="1780359"/>
                  <a:ext cx="3739274" cy="2634292"/>
                </a:xfrm>
                <a:custGeom>
                  <a:avLst/>
                  <a:gdLst>
                    <a:gd name="connsiteX0" fmla="*/ 764836 w 3739274"/>
                    <a:gd name="connsiteY0" fmla="*/ 1751736 h 2634292"/>
                    <a:gd name="connsiteX1" fmla="*/ 47660 w 3739274"/>
                    <a:gd name="connsiteY1" fmla="*/ 353242 h 2634292"/>
                    <a:gd name="connsiteX2" fmla="*/ 2055754 w 3739274"/>
                    <a:gd name="connsiteY2" fmla="*/ 460818 h 2634292"/>
                    <a:gd name="connsiteX3" fmla="*/ 2988083 w 3739274"/>
                    <a:gd name="connsiteY3" fmla="*/ 102230 h 2634292"/>
                    <a:gd name="connsiteX4" fmla="*/ 3723189 w 3739274"/>
                    <a:gd name="connsiteY4" fmla="*/ 2576489 h 2634292"/>
                    <a:gd name="connsiteX5" fmla="*/ 2270907 w 3739274"/>
                    <a:gd name="connsiteY5" fmla="*/ 1841383 h 2634292"/>
                    <a:gd name="connsiteX6" fmla="*/ 764836 w 3739274"/>
                    <a:gd name="connsiteY6" fmla="*/ 1751736 h 26342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739274" h="2634292">
                      <a:moveTo>
                        <a:pt x="764836" y="1751736"/>
                      </a:moveTo>
                      <a:cubicBezTo>
                        <a:pt x="394295" y="1503713"/>
                        <a:pt x="-167493" y="568395"/>
                        <a:pt x="47660" y="353242"/>
                      </a:cubicBezTo>
                      <a:cubicBezTo>
                        <a:pt x="262813" y="138089"/>
                        <a:pt x="1565684" y="502653"/>
                        <a:pt x="2055754" y="460818"/>
                      </a:cubicBezTo>
                      <a:cubicBezTo>
                        <a:pt x="2545824" y="418983"/>
                        <a:pt x="2710177" y="-250382"/>
                        <a:pt x="2988083" y="102230"/>
                      </a:cubicBezTo>
                      <a:cubicBezTo>
                        <a:pt x="3265989" y="454842"/>
                        <a:pt x="3842718" y="2286630"/>
                        <a:pt x="3723189" y="2576489"/>
                      </a:cubicBezTo>
                      <a:cubicBezTo>
                        <a:pt x="3603660" y="2866348"/>
                        <a:pt x="2757989" y="1978842"/>
                        <a:pt x="2270907" y="1841383"/>
                      </a:cubicBezTo>
                      <a:cubicBezTo>
                        <a:pt x="1783825" y="1703924"/>
                        <a:pt x="1135377" y="1999759"/>
                        <a:pt x="764836" y="1751736"/>
                      </a:cubicBezTo>
                      <a:close/>
                    </a:path>
                  </a:pathLst>
                </a:custGeom>
              </p:spPr>
              <p:style>
                <a:lnRef idx="1">
                  <a:schemeClr val="accen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800" dirty="0"/>
                    <a:t>Domain</a:t>
                  </a:r>
                </a:p>
              </p:txBody>
            </p:sp>
            <p:sp>
              <p:nvSpPr>
                <p:cNvPr id="16" name="Freeform 15"/>
                <p:cNvSpPr/>
                <p:nvPr/>
              </p:nvSpPr>
              <p:spPr>
                <a:xfrm>
                  <a:off x="4105834" y="1994846"/>
                  <a:ext cx="4625789" cy="881729"/>
                </a:xfrm>
                <a:custGeom>
                  <a:avLst/>
                  <a:gdLst>
                    <a:gd name="connsiteX0" fmla="*/ 0 w 4177553"/>
                    <a:gd name="connsiteY0" fmla="*/ 860919 h 860919"/>
                    <a:gd name="connsiteX1" fmla="*/ 2259106 w 4177553"/>
                    <a:gd name="connsiteY1" fmla="*/ 307 h 860919"/>
                    <a:gd name="connsiteX2" fmla="*/ 4177553 w 4177553"/>
                    <a:gd name="connsiteY2" fmla="*/ 753342 h 8609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177553" h="860919">
                      <a:moveTo>
                        <a:pt x="0" y="860919"/>
                      </a:moveTo>
                      <a:cubicBezTo>
                        <a:pt x="781423" y="439577"/>
                        <a:pt x="1562847" y="18236"/>
                        <a:pt x="2259106" y="307"/>
                      </a:cubicBezTo>
                      <a:cubicBezTo>
                        <a:pt x="2955365" y="-17622"/>
                        <a:pt x="4177553" y="753342"/>
                        <a:pt x="4177553" y="753342"/>
                      </a:cubicBezTo>
                    </a:path>
                  </a:pathLst>
                </a:custGeom>
                <a:noFill/>
                <a:ln w="38100">
                  <a:solidFill>
                    <a:schemeClr val="tx1">
                      <a:lumMod val="95000"/>
                      <a:lumOff val="5000"/>
                    </a:schemeClr>
                  </a:solidFill>
                  <a:headEnd type="oval"/>
                  <a:tailEnd type="stealth"/>
                </a:ln>
              </p:spPr>
              <p:style>
                <a:lnRef idx="1">
                  <a:schemeClr val="accen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cxnSp>
              <p:nvCxnSpPr>
                <p:cNvPr id="17" name="Straight Arrow Connector 16"/>
                <p:cNvCxnSpPr/>
                <p:nvPr/>
              </p:nvCxnSpPr>
              <p:spPr>
                <a:xfrm>
                  <a:off x="7542948" y="3102842"/>
                  <a:ext cx="3198112" cy="0"/>
                </a:xfrm>
                <a:prstGeom prst="straightConnector1">
                  <a:avLst/>
                </a:prstGeom>
                <a:ln w="38100">
                  <a:headEnd type="stealth"/>
                  <a:tailEnd type="triangle"/>
                </a:ln>
              </p:spPr>
              <p:style>
                <a:lnRef idx="3">
                  <a:schemeClr val="accent6"/>
                </a:lnRef>
                <a:fillRef idx="0">
                  <a:schemeClr val="accent6"/>
                </a:fillRef>
                <a:effectRef idx="2">
                  <a:schemeClr val="accent6"/>
                </a:effectRef>
                <a:fontRef idx="minor">
                  <a:schemeClr val="tx1"/>
                </a:fontRef>
              </p:style>
            </p:cxnSp>
            <p:pic>
              <p:nvPicPr>
                <p:cNvPr id="18" name="Picture 17"/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0321960" y="3341651"/>
                  <a:ext cx="419100" cy="215900"/>
                </a:xfrm>
                <a:prstGeom prst="rect">
                  <a:avLst/>
                </a:prstGeom>
              </p:spPr>
            </p:pic>
            <p:pic>
              <p:nvPicPr>
                <p:cNvPr id="19" name="Picture 18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078653" y="3341651"/>
                  <a:ext cx="749300" cy="215900"/>
                </a:xfrm>
                <a:prstGeom prst="rect">
                  <a:avLst/>
                </a:prstGeom>
              </p:spPr>
            </p:pic>
            <p:cxnSp>
              <p:nvCxnSpPr>
                <p:cNvPr id="20" name="Straight Arrow Connector 19"/>
                <p:cNvCxnSpPr/>
                <p:nvPr/>
              </p:nvCxnSpPr>
              <p:spPr>
                <a:xfrm flipH="1">
                  <a:off x="8346876" y="2255498"/>
                  <a:ext cx="1432607" cy="1887360"/>
                </a:xfrm>
                <a:prstGeom prst="straightConnector1">
                  <a:avLst/>
                </a:prstGeom>
                <a:ln w="38100">
                  <a:headEnd type="stealth"/>
                  <a:tailEnd type="triangle"/>
                </a:ln>
              </p:spPr>
              <p:style>
                <a:lnRef idx="3">
                  <a:schemeClr val="accent6"/>
                </a:lnRef>
                <a:fillRef idx="0">
                  <a:schemeClr val="accent6"/>
                </a:fillRef>
                <a:effectRef idx="2">
                  <a:schemeClr val="accent6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Straight Arrow Connector 20"/>
                <p:cNvCxnSpPr/>
                <p:nvPr/>
              </p:nvCxnSpPr>
              <p:spPr>
                <a:xfrm>
                  <a:off x="9142003" y="1687519"/>
                  <a:ext cx="1" cy="2830645"/>
                </a:xfrm>
                <a:prstGeom prst="straightConnector1">
                  <a:avLst/>
                </a:prstGeom>
                <a:ln w="38100">
                  <a:headEnd type="stealth"/>
                  <a:tailEnd type="triangle"/>
                </a:ln>
              </p:spPr>
              <p:style>
                <a:lnRef idx="3">
                  <a:schemeClr val="accent6"/>
                </a:lnRef>
                <a:fillRef idx="0">
                  <a:schemeClr val="accent6"/>
                </a:fillRef>
                <a:effectRef idx="2">
                  <a:schemeClr val="accent6"/>
                </a:effectRef>
                <a:fontRef idx="minor">
                  <a:schemeClr val="tx1"/>
                </a:fontRef>
              </p:style>
            </p:cxnSp>
            <p:pic>
              <p:nvPicPr>
                <p:cNvPr id="22" name="Picture 21"/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8137325" y="4222561"/>
                  <a:ext cx="580381" cy="298984"/>
                </a:xfrm>
                <a:prstGeom prst="rect">
                  <a:avLst/>
                </a:prstGeom>
              </p:spPr>
            </p:pic>
            <p:pic>
              <p:nvPicPr>
                <p:cNvPr id="23" name="Picture 22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9343783" y="2029231"/>
                  <a:ext cx="673836" cy="194156"/>
                </a:xfrm>
                <a:prstGeom prst="rect">
                  <a:avLst/>
                </a:prstGeom>
              </p:spPr>
            </p:pic>
            <p:pic>
              <p:nvPicPr>
                <p:cNvPr id="24" name="Picture 23"/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8945589" y="1347614"/>
                  <a:ext cx="419100" cy="215900"/>
                </a:xfrm>
                <a:prstGeom prst="rect">
                  <a:avLst/>
                </a:prstGeom>
              </p:spPr>
            </p:pic>
            <p:pic>
              <p:nvPicPr>
                <p:cNvPr id="25" name="Picture 24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8615389" y="4602887"/>
                  <a:ext cx="749300" cy="215900"/>
                </a:xfrm>
                <a:prstGeom prst="rect">
                  <a:avLst/>
                </a:prstGeom>
              </p:spPr>
            </p:pic>
          </p:grpSp>
          <p:pic>
            <p:nvPicPr>
              <p:cNvPr id="14" name="Picture 13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422755" y="2575617"/>
                <a:ext cx="254000" cy="419100"/>
              </a:xfrm>
              <a:prstGeom prst="rect">
                <a:avLst/>
              </a:prstGeom>
            </p:spPr>
          </p:pic>
        </p:grpSp>
        <p:sp>
          <p:nvSpPr>
            <p:cNvPr id="6" name="TextBox 5"/>
            <p:cNvSpPr txBox="1"/>
            <p:nvPr/>
          </p:nvSpPr>
          <p:spPr>
            <a:xfrm>
              <a:off x="6459658" y="4504320"/>
              <a:ext cx="465192" cy="646331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X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532010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Transformations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11809"/>
            <a:ext cx="10515600" cy="519379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Uninformative features: (e.g., UID)</a:t>
            </a:r>
          </a:p>
          <a:p>
            <a:pPr lvl="1"/>
            <a:r>
              <a:rPr lang="en-US" dirty="0"/>
              <a:t>Is this informative (probably not?)</a:t>
            </a:r>
          </a:p>
          <a:p>
            <a:pPr lvl="1"/>
            <a:r>
              <a:rPr lang="en-US" b="1" dirty="0"/>
              <a:t>Transformation:</a:t>
            </a:r>
            <a:r>
              <a:rPr lang="en-US" dirty="0">
                <a:sym typeface="Wingdings"/>
              </a:rPr>
              <a:t> remove uninformative features (why?)</a:t>
            </a:r>
          </a:p>
          <a:p>
            <a:pPr lvl="2"/>
            <a:r>
              <a:rPr lang="en-US" dirty="0">
                <a:sym typeface="Wingdings"/>
              </a:rPr>
              <a:t>Could increase model variance … </a:t>
            </a:r>
          </a:p>
          <a:p>
            <a:r>
              <a:rPr lang="en-US" dirty="0"/>
              <a:t>Quantitative Features (e.g., Age)</a:t>
            </a:r>
          </a:p>
          <a:p>
            <a:pPr lvl="1"/>
            <a:r>
              <a:rPr lang="en-US" b="1" dirty="0"/>
              <a:t>Transformation:</a:t>
            </a:r>
            <a:r>
              <a:rPr lang="en-US" dirty="0"/>
              <a:t> May apply non-linear transformations (e.g., log)</a:t>
            </a:r>
          </a:p>
          <a:p>
            <a:pPr lvl="1"/>
            <a:r>
              <a:rPr lang="en-US" b="1" dirty="0"/>
              <a:t>Transformation:</a:t>
            </a:r>
            <a:r>
              <a:rPr lang="en-US" dirty="0"/>
              <a:t> Normalize/standardize (more on this later </a:t>
            </a:r>
            <a:r>
              <a:rPr lang="mr-IN" dirty="0"/>
              <a:t>…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Example: (x </a:t>
            </a:r>
            <a:r>
              <a:rPr lang="mr-IN" dirty="0"/>
              <a:t>–</a:t>
            </a:r>
            <a:r>
              <a:rPr lang="en-US" dirty="0"/>
              <a:t> mean)/</a:t>
            </a:r>
            <a:r>
              <a:rPr lang="en-US" dirty="0" err="1"/>
              <a:t>stdev</a:t>
            </a:r>
            <a:endParaRPr lang="en-US" dirty="0"/>
          </a:p>
          <a:p>
            <a:r>
              <a:rPr lang="en-US" dirty="0"/>
              <a:t>Categorical Features (e.g., State)</a:t>
            </a:r>
          </a:p>
          <a:p>
            <a:pPr lvl="1"/>
            <a:r>
              <a:rPr lang="en-US" dirty="0"/>
              <a:t>How do we convert State into meaningful numbers?</a:t>
            </a:r>
          </a:p>
          <a:p>
            <a:pPr lvl="2"/>
            <a:r>
              <a:rPr lang="en-US" dirty="0"/>
              <a:t>Alabama =1 , </a:t>
            </a:r>
            <a:r>
              <a:rPr lang="mr-IN" dirty="0"/>
              <a:t>…</a:t>
            </a:r>
            <a:r>
              <a:rPr lang="en-US" dirty="0"/>
              <a:t>, Utah = 50 ? </a:t>
            </a:r>
          </a:p>
          <a:p>
            <a:pPr lvl="2"/>
            <a:r>
              <a:rPr lang="en-US" dirty="0"/>
              <a:t>Implies order/magnitude means something </a:t>
            </a:r>
            <a:r>
              <a:rPr lang="mr-IN" dirty="0"/>
              <a:t>…</a:t>
            </a:r>
            <a:r>
              <a:rPr lang="en-US" dirty="0"/>
              <a:t> </a:t>
            </a:r>
            <a:r>
              <a:rPr lang="en-US" dirty="0">
                <a:sym typeface="Wingdings"/>
              </a:rPr>
              <a:t>we don’t want that ...</a:t>
            </a:r>
            <a:endParaRPr lang="en-US" dirty="0"/>
          </a:p>
          <a:p>
            <a:pPr lvl="1"/>
            <a:r>
              <a:rPr lang="en-US" b="1" dirty="0"/>
              <a:t>Transformation: </a:t>
            </a:r>
            <a:r>
              <a:rPr lang="en-US" i="1" dirty="0"/>
              <a:t>One-hot-Encode</a:t>
            </a:r>
          </a:p>
        </p:txBody>
      </p:sp>
    </p:spTree>
    <p:extLst>
      <p:ext uri="{BB962C8B-B14F-4D97-AF65-F5344CB8AC3E}">
        <p14:creationId xmlns:p14="http://schemas.microsoft.com/office/powerpoint/2010/main" val="1417456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130704"/>
            <a:ext cx="10801350" cy="1325563"/>
          </a:xfrm>
        </p:spPr>
        <p:txBody>
          <a:bodyPr/>
          <a:lstStyle/>
          <a:p>
            <a:r>
              <a:rPr lang="en-US" dirty="0"/>
              <a:t>One Hot Encoding (dummy encoding)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64538"/>
            <a:ext cx="10515600" cy="4673599"/>
          </a:xfrm>
        </p:spPr>
        <p:txBody>
          <a:bodyPr/>
          <a:lstStyle/>
          <a:p>
            <a:r>
              <a:rPr lang="en-US" dirty="0"/>
              <a:t>Transform categorical feature into many binary features: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1625924" y="1841792"/>
          <a:ext cx="1158082" cy="18476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80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61906">
                <a:tc>
                  <a:txBody>
                    <a:bodyPr/>
                    <a:lstStyle/>
                    <a:p>
                      <a:r>
                        <a:rPr lang="en-US" sz="2200" dirty="0">
                          <a:latin typeface="+mn-lt"/>
                          <a:ea typeface="Century Gothic" charset="0"/>
                          <a:cs typeface="Century Gothic" charset="0"/>
                        </a:rPr>
                        <a:t>state</a:t>
                      </a:r>
                    </a:p>
                  </a:txBody>
                  <a:tcPr marL="73696" marR="73696" marT="36848" marB="36848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1906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+mn-lt"/>
                          <a:ea typeface="Century Gothic" charset="0"/>
                          <a:cs typeface="Century Gothic" charset="0"/>
                        </a:rPr>
                        <a:t>NY</a:t>
                      </a:r>
                    </a:p>
                  </a:txBody>
                  <a:tcPr marL="73696" marR="73696" marT="36848" marB="3684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1906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+mn-lt"/>
                          <a:ea typeface="Century Gothic" charset="0"/>
                          <a:cs typeface="Century Gothic" charset="0"/>
                        </a:rPr>
                        <a:t>WA</a:t>
                      </a:r>
                    </a:p>
                  </a:txBody>
                  <a:tcPr marL="73696" marR="73696" marT="36848" marB="36848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1906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+mn-lt"/>
                          <a:ea typeface="Century Gothic" charset="0"/>
                          <a:cs typeface="Century Gothic" charset="0"/>
                        </a:rPr>
                        <a:t>CA</a:t>
                      </a:r>
                    </a:p>
                  </a:txBody>
                  <a:tcPr marL="73696" marR="73696" marT="36848" marB="36848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95729"/>
              </p:ext>
            </p:extLst>
          </p:nvPr>
        </p:nvGraphicFramePr>
        <p:xfrm>
          <a:off x="4156560" y="1841788"/>
          <a:ext cx="6550767" cy="18476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78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78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78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2786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2786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2786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2786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2786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2786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461907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AK</a:t>
                      </a: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2200" dirty="0"/>
                        <a:t>…</a:t>
                      </a:r>
                      <a:endParaRPr lang="en-US" sz="2200" dirty="0"/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CA</a:t>
                      </a: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2200" dirty="0"/>
                        <a:t>…</a:t>
                      </a:r>
                      <a:endParaRPr lang="en-US" sz="2200" dirty="0"/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NY</a:t>
                      </a: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2200" dirty="0"/>
                        <a:t>…</a:t>
                      </a:r>
                      <a:endParaRPr lang="en-US" sz="2200" dirty="0"/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WA</a:t>
                      </a: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2200" dirty="0"/>
                        <a:t>…</a:t>
                      </a:r>
                      <a:endParaRPr lang="en-US" sz="2200" dirty="0"/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WY</a:t>
                      </a:r>
                    </a:p>
                  </a:txBody>
                  <a:tcPr marL="73696" marR="73696" marT="36848" marB="36848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1907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0</a:t>
                      </a: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marL="0" marR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mr-IN" sz="2200" dirty="0"/>
                        <a:t>…</a:t>
                      </a:r>
                      <a:endParaRPr lang="en-US" sz="2200" dirty="0"/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0</a:t>
                      </a: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2200" dirty="0"/>
                        <a:t>…</a:t>
                      </a:r>
                      <a:endParaRPr lang="en-US" sz="2200" dirty="0"/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marL="73696" marR="73696" marT="36848" marB="36848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2200" dirty="0"/>
                        <a:t>…</a:t>
                      </a:r>
                      <a:endParaRPr lang="en-US" sz="2200" dirty="0"/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0</a:t>
                      </a: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marL="0" marR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mr-IN" sz="2200" dirty="0"/>
                        <a:t>…</a:t>
                      </a:r>
                      <a:endParaRPr lang="en-US" sz="2200" dirty="0"/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0</a:t>
                      </a:r>
                    </a:p>
                  </a:txBody>
                  <a:tcPr marL="73696" marR="73696" marT="36848" marB="3684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1907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0</a:t>
                      </a: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2200" dirty="0"/>
                        <a:t>…</a:t>
                      </a:r>
                      <a:endParaRPr lang="en-US" sz="2200" dirty="0"/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0</a:t>
                      </a: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marL="0" marR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mr-IN" sz="2200" dirty="0"/>
                        <a:t>…</a:t>
                      </a:r>
                      <a:endParaRPr lang="en-US" sz="2200" dirty="0"/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0</a:t>
                      </a: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2200" dirty="0"/>
                        <a:t>…</a:t>
                      </a:r>
                      <a:endParaRPr lang="en-US" sz="2200" dirty="0"/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marL="73696" marR="73696" marT="36848" marB="36848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2200" dirty="0"/>
                        <a:t>…</a:t>
                      </a:r>
                      <a:endParaRPr lang="en-US" sz="2200" dirty="0"/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0</a:t>
                      </a:r>
                    </a:p>
                  </a:txBody>
                  <a:tcPr marL="73696" marR="73696" marT="36848" marB="36848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1907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0</a:t>
                      </a: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marL="0" marR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mr-IN" sz="2200" dirty="0"/>
                        <a:t>…</a:t>
                      </a:r>
                      <a:endParaRPr lang="en-US" sz="2200" dirty="0"/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marL="73696" marR="73696" marT="36848" marB="36848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mr-IN" sz="2200" dirty="0"/>
                        <a:t>…</a:t>
                      </a:r>
                      <a:endParaRPr lang="en-US" sz="2200" dirty="0"/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0</a:t>
                      </a: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2200" dirty="0"/>
                        <a:t>…</a:t>
                      </a:r>
                      <a:endParaRPr lang="en-US" sz="2200" dirty="0"/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0</a:t>
                      </a: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2200" dirty="0"/>
                        <a:t>…</a:t>
                      </a:r>
                      <a:endParaRPr lang="en-US" sz="2200" dirty="0"/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0</a:t>
                      </a:r>
                    </a:p>
                  </a:txBody>
                  <a:tcPr marL="73696" marR="73696" marT="36848" marB="36848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Right Arrow 5"/>
          <p:cNvSpPr/>
          <p:nvPr/>
        </p:nvSpPr>
        <p:spPr>
          <a:xfrm>
            <a:off x="3203738" y="2497741"/>
            <a:ext cx="539965" cy="627056"/>
          </a:xfrm>
          <a:prstGeom prst="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08DA03D3-B07B-FE44-9B94-6B5945E750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4406" y="4187092"/>
            <a:ext cx="3683000" cy="2235200"/>
          </a:xfrm>
          <a:prstGeom prst="rect">
            <a:avLst/>
          </a:prstGeom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8B10A61C-89B6-294D-8813-4F82076FDF1F}"/>
              </a:ext>
            </a:extLst>
          </p:cNvPr>
          <p:cNvSpPr txBox="1"/>
          <p:nvPr/>
        </p:nvSpPr>
        <p:spPr>
          <a:xfrm>
            <a:off x="150852" y="4689859"/>
            <a:ext cx="2007333" cy="92333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Corresponding feature functions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F1A5DAEE-B706-344B-A0CA-5A943A475C00}"/>
              </a:ext>
            </a:extLst>
          </p:cNvPr>
          <p:cNvSpPr txBox="1"/>
          <p:nvPr/>
        </p:nvSpPr>
        <p:spPr>
          <a:xfrm>
            <a:off x="98099" y="5734180"/>
            <a:ext cx="1818625" cy="92333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dirty="0"/>
              <a:t>See notebook for example code.</a:t>
            </a:r>
          </a:p>
        </p:txBody>
      </p: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3B24D941-73BA-6D47-A73A-FF54AFB8997F}"/>
              </a:ext>
            </a:extLst>
          </p:cNvPr>
          <p:cNvGrpSpPr/>
          <p:nvPr/>
        </p:nvGrpSpPr>
        <p:grpSpPr>
          <a:xfrm>
            <a:off x="6868741" y="3951668"/>
            <a:ext cx="5072540" cy="2467638"/>
            <a:chOff x="6868741" y="3951668"/>
            <a:chExt cx="5072540" cy="2467638"/>
          </a:xfrm>
        </p:grpSpPr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ADDBA954-8210-8946-82CE-06DF97E3559B}"/>
                </a:ext>
              </a:extLst>
            </p:cNvPr>
            <p:cNvGrpSpPr/>
            <p:nvPr/>
          </p:nvGrpSpPr>
          <p:grpSpPr>
            <a:xfrm>
              <a:off x="7032367" y="4460283"/>
              <a:ext cx="4519755" cy="1959023"/>
              <a:chOff x="4156559" y="4524030"/>
              <a:chExt cx="4519755" cy="1959023"/>
            </a:xfrm>
          </p:grpSpPr>
          <p:grpSp>
            <p:nvGrpSpPr>
              <p:cNvPr id="78" name="Group 77">
                <a:extLst>
                  <a:ext uri="{FF2B5EF4-FFF2-40B4-BE49-F238E27FC236}">
                    <a16:creationId xmlns:a16="http://schemas.microsoft.com/office/drawing/2014/main" id="{AB9826C7-783E-4A4E-9F1C-0B1AF45BE8D9}"/>
                  </a:ext>
                </a:extLst>
              </p:cNvPr>
              <p:cNvGrpSpPr/>
              <p:nvPr/>
            </p:nvGrpSpPr>
            <p:grpSpPr>
              <a:xfrm>
                <a:off x="4156559" y="6215555"/>
                <a:ext cx="343508" cy="267498"/>
                <a:chOff x="1398493" y="3004457"/>
                <a:chExt cx="824753" cy="642256"/>
              </a:xfrm>
            </p:grpSpPr>
            <p:grpSp>
              <p:nvGrpSpPr>
                <p:cNvPr id="136" name="Group 135">
                  <a:extLst>
                    <a:ext uri="{FF2B5EF4-FFF2-40B4-BE49-F238E27FC236}">
                      <a16:creationId xmlns:a16="http://schemas.microsoft.com/office/drawing/2014/main" id="{5DFDEDCA-4668-A74F-9E17-1715E23F8804}"/>
                    </a:ext>
                  </a:extLst>
                </p:cNvPr>
                <p:cNvGrpSpPr/>
                <p:nvPr/>
              </p:nvGrpSpPr>
              <p:grpSpPr>
                <a:xfrm>
                  <a:off x="1398493" y="3048000"/>
                  <a:ext cx="824753" cy="185057"/>
                  <a:chOff x="1398493" y="3048000"/>
                  <a:chExt cx="824753" cy="185057"/>
                </a:xfrm>
              </p:grpSpPr>
              <p:cxnSp>
                <p:nvCxnSpPr>
                  <p:cNvPr id="142" name="Straight Connector 141">
                    <a:extLst>
                      <a:ext uri="{FF2B5EF4-FFF2-40B4-BE49-F238E27FC236}">
                        <a16:creationId xmlns:a16="http://schemas.microsoft.com/office/drawing/2014/main" id="{0323546D-39C4-2140-A7CD-AF7C5F95C251}"/>
                      </a:ext>
                    </a:extLst>
                  </p:cNvPr>
                  <p:cNvCxnSpPr/>
                  <p:nvPr/>
                </p:nvCxnSpPr>
                <p:spPr>
                  <a:xfrm>
                    <a:off x="1398493" y="3048000"/>
                    <a:ext cx="824753" cy="0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3" name="Straight Connector 142">
                    <a:extLst>
                      <a:ext uri="{FF2B5EF4-FFF2-40B4-BE49-F238E27FC236}">
                        <a16:creationId xmlns:a16="http://schemas.microsoft.com/office/drawing/2014/main" id="{DFCF382B-3E36-5C48-9591-49248678B17A}"/>
                      </a:ext>
                    </a:extLst>
                  </p:cNvPr>
                  <p:cNvCxnSpPr/>
                  <p:nvPr/>
                </p:nvCxnSpPr>
                <p:spPr>
                  <a:xfrm>
                    <a:off x="1600838" y="3233057"/>
                    <a:ext cx="420063" cy="0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37" name="Group 136">
                  <a:extLst>
                    <a:ext uri="{FF2B5EF4-FFF2-40B4-BE49-F238E27FC236}">
                      <a16:creationId xmlns:a16="http://schemas.microsoft.com/office/drawing/2014/main" id="{9381A611-2BD0-2447-986D-1D54E76C6D99}"/>
                    </a:ext>
                  </a:extLst>
                </p:cNvPr>
                <p:cNvGrpSpPr/>
                <p:nvPr/>
              </p:nvGrpSpPr>
              <p:grpSpPr>
                <a:xfrm>
                  <a:off x="1398493" y="3418114"/>
                  <a:ext cx="824753" cy="185057"/>
                  <a:chOff x="1398493" y="3048000"/>
                  <a:chExt cx="824753" cy="185057"/>
                </a:xfrm>
              </p:grpSpPr>
              <p:cxnSp>
                <p:nvCxnSpPr>
                  <p:cNvPr id="140" name="Straight Connector 139">
                    <a:extLst>
                      <a:ext uri="{FF2B5EF4-FFF2-40B4-BE49-F238E27FC236}">
                        <a16:creationId xmlns:a16="http://schemas.microsoft.com/office/drawing/2014/main" id="{7500A583-C441-4645-B0FD-C9B9BF6A10A0}"/>
                      </a:ext>
                    </a:extLst>
                  </p:cNvPr>
                  <p:cNvCxnSpPr/>
                  <p:nvPr/>
                </p:nvCxnSpPr>
                <p:spPr>
                  <a:xfrm>
                    <a:off x="1398493" y="3048000"/>
                    <a:ext cx="824753" cy="0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1" name="Straight Connector 140">
                    <a:extLst>
                      <a:ext uri="{FF2B5EF4-FFF2-40B4-BE49-F238E27FC236}">
                        <a16:creationId xmlns:a16="http://schemas.microsoft.com/office/drawing/2014/main" id="{D92ABDAF-5D5D-C442-B119-5D2EBC227ACF}"/>
                      </a:ext>
                    </a:extLst>
                  </p:cNvPr>
                  <p:cNvCxnSpPr/>
                  <p:nvPr/>
                </p:nvCxnSpPr>
                <p:spPr>
                  <a:xfrm>
                    <a:off x="1600838" y="3233057"/>
                    <a:ext cx="420063" cy="0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38" name="Oval 137">
                  <a:extLst>
                    <a:ext uri="{FF2B5EF4-FFF2-40B4-BE49-F238E27FC236}">
                      <a16:creationId xmlns:a16="http://schemas.microsoft.com/office/drawing/2014/main" id="{63EE9434-3B84-0A4D-9EFC-3D15A62559FA}"/>
                    </a:ext>
                  </a:extLst>
                </p:cNvPr>
                <p:cNvSpPr/>
                <p:nvPr/>
              </p:nvSpPr>
              <p:spPr>
                <a:xfrm>
                  <a:off x="1774372" y="3559627"/>
                  <a:ext cx="87086" cy="87086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9" name="Oval 138">
                  <a:extLst>
                    <a:ext uri="{FF2B5EF4-FFF2-40B4-BE49-F238E27FC236}">
                      <a16:creationId xmlns:a16="http://schemas.microsoft.com/office/drawing/2014/main" id="{773D5E95-BB69-1C49-97A7-7225FC76A9E8}"/>
                    </a:ext>
                  </a:extLst>
                </p:cNvPr>
                <p:cNvSpPr/>
                <p:nvPr/>
              </p:nvSpPr>
              <p:spPr>
                <a:xfrm>
                  <a:off x="1778212" y="3004457"/>
                  <a:ext cx="87086" cy="87086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79" name="Elbow Connector 78">
                <a:extLst>
                  <a:ext uri="{FF2B5EF4-FFF2-40B4-BE49-F238E27FC236}">
                    <a16:creationId xmlns:a16="http://schemas.microsoft.com/office/drawing/2014/main" id="{8352D22C-27DD-374E-8DC2-EA4EBC301099}"/>
                  </a:ext>
                </a:extLst>
              </p:cNvPr>
              <p:cNvCxnSpPr>
                <a:stCxn id="84" idx="4"/>
                <a:endCxn id="87" idx="6"/>
              </p:cNvCxnSpPr>
              <p:nvPr/>
            </p:nvCxnSpPr>
            <p:spPr>
              <a:xfrm rot="5400000" flipH="1" flipV="1">
                <a:off x="6053976" y="4392670"/>
                <a:ext cx="367654" cy="3813112"/>
              </a:xfrm>
              <a:prstGeom prst="bentConnector4">
                <a:avLst>
                  <a:gd name="adj1" fmla="val -25897"/>
                  <a:gd name="adj2" fmla="val 102497"/>
                </a:avLst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80" name="Group 79">
                <a:extLst>
                  <a:ext uri="{FF2B5EF4-FFF2-40B4-BE49-F238E27FC236}">
                    <a16:creationId xmlns:a16="http://schemas.microsoft.com/office/drawing/2014/main" id="{E0C9BADE-559B-154A-9720-027B325B84D7}"/>
                  </a:ext>
                </a:extLst>
              </p:cNvPr>
              <p:cNvGrpSpPr/>
              <p:nvPr/>
            </p:nvGrpSpPr>
            <p:grpSpPr>
              <a:xfrm>
                <a:off x="7414734" y="5780239"/>
                <a:ext cx="1192276" cy="543718"/>
                <a:chOff x="7163876" y="4472455"/>
                <a:chExt cx="2862620" cy="1305452"/>
              </a:xfrm>
            </p:grpSpPr>
            <p:grpSp>
              <p:nvGrpSpPr>
                <p:cNvPr id="125" name="Group 124">
                  <a:extLst>
                    <a:ext uri="{FF2B5EF4-FFF2-40B4-BE49-F238E27FC236}">
                      <a16:creationId xmlns:a16="http://schemas.microsoft.com/office/drawing/2014/main" id="{2E0113C8-AD9C-0447-AE1E-24EF176DEA86}"/>
                    </a:ext>
                  </a:extLst>
                </p:cNvPr>
                <p:cNvGrpSpPr/>
                <p:nvPr/>
              </p:nvGrpSpPr>
              <p:grpSpPr>
                <a:xfrm>
                  <a:off x="7173685" y="4472455"/>
                  <a:ext cx="1687286" cy="1305452"/>
                  <a:chOff x="6161314" y="1591461"/>
                  <a:chExt cx="1687286" cy="1305452"/>
                </a:xfrm>
              </p:grpSpPr>
              <p:cxnSp>
                <p:nvCxnSpPr>
                  <p:cNvPr id="129" name="Straight Connector 128">
                    <a:extLst>
                      <a:ext uri="{FF2B5EF4-FFF2-40B4-BE49-F238E27FC236}">
                        <a16:creationId xmlns:a16="http://schemas.microsoft.com/office/drawing/2014/main" id="{27B5ED9F-69CE-2649-98CF-FBDF6A5703E6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7213099" y="2139869"/>
                    <a:ext cx="0" cy="512606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0" name="Straight Connector 129">
                    <a:extLst>
                      <a:ext uri="{FF2B5EF4-FFF2-40B4-BE49-F238E27FC236}">
                        <a16:creationId xmlns:a16="http://schemas.microsoft.com/office/drawing/2014/main" id="{9B9F2347-EAD0-1F47-8DFC-BA0CAEB28BD5}"/>
                      </a:ext>
                    </a:extLst>
                  </p:cNvPr>
                  <p:cNvCxnSpPr/>
                  <p:nvPr/>
                </p:nvCxnSpPr>
                <p:spPr>
                  <a:xfrm>
                    <a:off x="6161314" y="2396170"/>
                    <a:ext cx="1687286" cy="0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31" name="Triangle 130">
                    <a:extLst>
                      <a:ext uri="{FF2B5EF4-FFF2-40B4-BE49-F238E27FC236}">
                        <a16:creationId xmlns:a16="http://schemas.microsoft.com/office/drawing/2014/main" id="{247E5E70-E0E1-B645-92C4-6A74C2A249C2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716485" y="2166258"/>
                    <a:ext cx="533400" cy="459828"/>
                  </a:xfrm>
                  <a:prstGeom prst="triangl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132" name="Group 131">
                    <a:extLst>
                      <a:ext uri="{FF2B5EF4-FFF2-40B4-BE49-F238E27FC236}">
                        <a16:creationId xmlns:a16="http://schemas.microsoft.com/office/drawing/2014/main" id="{9AA284C5-728D-314F-A30C-CCD31F245CFC}"/>
                      </a:ext>
                    </a:extLst>
                  </p:cNvPr>
                  <p:cNvGrpSpPr/>
                  <p:nvPr/>
                </p:nvGrpSpPr>
                <p:grpSpPr>
                  <a:xfrm>
                    <a:off x="7317029" y="1591461"/>
                    <a:ext cx="362326" cy="392206"/>
                    <a:chOff x="6888592" y="1317171"/>
                    <a:chExt cx="362326" cy="392206"/>
                  </a:xfrm>
                </p:grpSpPr>
                <p:cxnSp>
                  <p:nvCxnSpPr>
                    <p:cNvPr id="134" name="Straight Connector 133">
                      <a:extLst>
                        <a:ext uri="{FF2B5EF4-FFF2-40B4-BE49-F238E27FC236}">
                          <a16:creationId xmlns:a16="http://schemas.microsoft.com/office/drawing/2014/main" id="{A6443121-CA57-4F46-9064-CCB62EC87007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6888592" y="1317171"/>
                      <a:ext cx="241551" cy="297858"/>
                    </a:xfrm>
                    <a:prstGeom prst="line">
                      <a:avLst/>
                    </a:prstGeom>
                    <a:ln w="38100">
                      <a:solidFill>
                        <a:schemeClr val="tx1"/>
                      </a:solidFill>
                      <a:head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35" name="Straight Connector 134">
                      <a:extLst>
                        <a:ext uri="{FF2B5EF4-FFF2-40B4-BE49-F238E27FC236}">
                          <a16:creationId xmlns:a16="http://schemas.microsoft.com/office/drawing/2014/main" id="{047B3894-39E9-B947-80AA-58904696FACC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7009367" y="1411519"/>
                      <a:ext cx="241551" cy="297858"/>
                    </a:xfrm>
                    <a:prstGeom prst="line">
                      <a:avLst/>
                    </a:prstGeom>
                    <a:ln w="38100">
                      <a:solidFill>
                        <a:schemeClr val="tx1"/>
                      </a:solidFill>
                      <a:head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133" name="Oval 132">
                    <a:extLst>
                      <a:ext uri="{FF2B5EF4-FFF2-40B4-BE49-F238E27FC236}">
                        <a16:creationId xmlns:a16="http://schemas.microsoft.com/office/drawing/2014/main" id="{8CE983B4-85A2-4740-8836-76DEAEEE3D8E}"/>
                      </a:ext>
                    </a:extLst>
                  </p:cNvPr>
                  <p:cNvSpPr/>
                  <p:nvPr/>
                </p:nvSpPr>
                <p:spPr>
                  <a:xfrm>
                    <a:off x="6508624" y="1895428"/>
                    <a:ext cx="1001485" cy="1001485"/>
                  </a:xfrm>
                  <a:prstGeom prst="ellips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126" name="TextBox 125">
                  <a:extLst>
                    <a:ext uri="{FF2B5EF4-FFF2-40B4-BE49-F238E27FC236}">
                      <a16:creationId xmlns:a16="http://schemas.microsoft.com/office/drawing/2014/main" id="{11C08B0E-CF25-4645-A74A-281E555886B7}"/>
                    </a:ext>
                  </a:extLst>
                </p:cNvPr>
                <p:cNvSpPr txBox="1"/>
                <p:nvPr/>
              </p:nvSpPr>
              <p:spPr>
                <a:xfrm>
                  <a:off x="9235895" y="4770312"/>
                  <a:ext cx="790601" cy="523220"/>
                </a:xfrm>
                <a:prstGeom prst="rect">
                  <a:avLst/>
                </a:prstGeom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800" dirty="0"/>
                    <a:t>Fish</a:t>
                  </a:r>
                </a:p>
              </p:txBody>
            </p:sp>
            <p:sp>
              <p:nvSpPr>
                <p:cNvPr id="127" name="Oval 126">
                  <a:extLst>
                    <a:ext uri="{FF2B5EF4-FFF2-40B4-BE49-F238E27FC236}">
                      <a16:creationId xmlns:a16="http://schemas.microsoft.com/office/drawing/2014/main" id="{F634C283-8378-F444-A77C-0FB307DF6C64}"/>
                    </a:ext>
                  </a:extLst>
                </p:cNvPr>
                <p:cNvSpPr/>
                <p:nvPr/>
              </p:nvSpPr>
              <p:spPr>
                <a:xfrm>
                  <a:off x="8828599" y="5233621"/>
                  <a:ext cx="87086" cy="87086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8" name="Oval 127">
                  <a:extLst>
                    <a:ext uri="{FF2B5EF4-FFF2-40B4-BE49-F238E27FC236}">
                      <a16:creationId xmlns:a16="http://schemas.microsoft.com/office/drawing/2014/main" id="{BC92E805-9537-D54E-AF48-7DB16068BD76}"/>
                    </a:ext>
                  </a:extLst>
                </p:cNvPr>
                <p:cNvSpPr/>
                <p:nvPr/>
              </p:nvSpPr>
              <p:spPr>
                <a:xfrm>
                  <a:off x="7163876" y="5233621"/>
                  <a:ext cx="87086" cy="87086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81" name="Group 80">
                <a:extLst>
                  <a:ext uri="{FF2B5EF4-FFF2-40B4-BE49-F238E27FC236}">
                    <a16:creationId xmlns:a16="http://schemas.microsoft.com/office/drawing/2014/main" id="{FA0DA034-AC7B-D54A-94AD-647C2F35CDFC}"/>
                  </a:ext>
                </a:extLst>
              </p:cNvPr>
              <p:cNvGrpSpPr/>
              <p:nvPr/>
            </p:nvGrpSpPr>
            <p:grpSpPr>
              <a:xfrm>
                <a:off x="7414733" y="5198042"/>
                <a:ext cx="1261581" cy="543718"/>
                <a:chOff x="7163876" y="4472455"/>
                <a:chExt cx="3029020" cy="1305452"/>
              </a:xfrm>
            </p:grpSpPr>
            <p:grpSp>
              <p:nvGrpSpPr>
                <p:cNvPr id="114" name="Group 113">
                  <a:extLst>
                    <a:ext uri="{FF2B5EF4-FFF2-40B4-BE49-F238E27FC236}">
                      <a16:creationId xmlns:a16="http://schemas.microsoft.com/office/drawing/2014/main" id="{1519EAD4-E2DC-9B46-A509-FE18D89D5F2C}"/>
                    </a:ext>
                  </a:extLst>
                </p:cNvPr>
                <p:cNvGrpSpPr/>
                <p:nvPr/>
              </p:nvGrpSpPr>
              <p:grpSpPr>
                <a:xfrm>
                  <a:off x="7173685" y="4472455"/>
                  <a:ext cx="1687286" cy="1305452"/>
                  <a:chOff x="6161314" y="1591461"/>
                  <a:chExt cx="1687286" cy="1305452"/>
                </a:xfrm>
              </p:grpSpPr>
              <p:sp>
                <p:nvSpPr>
                  <p:cNvPr id="118" name="Oval 117">
                    <a:extLst>
                      <a:ext uri="{FF2B5EF4-FFF2-40B4-BE49-F238E27FC236}">
                        <a16:creationId xmlns:a16="http://schemas.microsoft.com/office/drawing/2014/main" id="{6D933838-D4F0-8140-BD2F-02DE875E160A}"/>
                      </a:ext>
                    </a:extLst>
                  </p:cNvPr>
                  <p:cNvSpPr/>
                  <p:nvPr/>
                </p:nvSpPr>
                <p:spPr>
                  <a:xfrm>
                    <a:off x="6508624" y="1895428"/>
                    <a:ext cx="1001485" cy="1001485"/>
                  </a:xfrm>
                  <a:prstGeom prst="ellipse">
                    <a:avLst/>
                  </a:prstGeom>
                  <a:solidFill>
                    <a:srgbClr val="FFC000"/>
                  </a:solidFill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119" name="Straight Connector 118">
                    <a:extLst>
                      <a:ext uri="{FF2B5EF4-FFF2-40B4-BE49-F238E27FC236}">
                        <a16:creationId xmlns:a16="http://schemas.microsoft.com/office/drawing/2014/main" id="{B14621D1-24EC-464A-91B5-AE05BA855B7A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7213099" y="2139869"/>
                    <a:ext cx="0" cy="512606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0" name="Straight Connector 119">
                    <a:extLst>
                      <a:ext uri="{FF2B5EF4-FFF2-40B4-BE49-F238E27FC236}">
                        <a16:creationId xmlns:a16="http://schemas.microsoft.com/office/drawing/2014/main" id="{2C8D67B4-80D3-304D-9792-6E0487569572}"/>
                      </a:ext>
                    </a:extLst>
                  </p:cNvPr>
                  <p:cNvCxnSpPr/>
                  <p:nvPr/>
                </p:nvCxnSpPr>
                <p:spPr>
                  <a:xfrm>
                    <a:off x="6161314" y="2396170"/>
                    <a:ext cx="1687286" cy="0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21" name="Triangle 120">
                    <a:extLst>
                      <a:ext uri="{FF2B5EF4-FFF2-40B4-BE49-F238E27FC236}">
                        <a16:creationId xmlns:a16="http://schemas.microsoft.com/office/drawing/2014/main" id="{0A9E24B5-7DFB-8D46-81B1-70E424867842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716485" y="2166258"/>
                    <a:ext cx="533400" cy="459828"/>
                  </a:xfrm>
                  <a:prstGeom prst="triangl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122" name="Group 121">
                    <a:extLst>
                      <a:ext uri="{FF2B5EF4-FFF2-40B4-BE49-F238E27FC236}">
                        <a16:creationId xmlns:a16="http://schemas.microsoft.com/office/drawing/2014/main" id="{27E2BA55-B3C1-FD49-B6FC-5C0E56A32705}"/>
                      </a:ext>
                    </a:extLst>
                  </p:cNvPr>
                  <p:cNvGrpSpPr/>
                  <p:nvPr/>
                </p:nvGrpSpPr>
                <p:grpSpPr>
                  <a:xfrm>
                    <a:off x="7317029" y="1591461"/>
                    <a:ext cx="362326" cy="392206"/>
                    <a:chOff x="6888592" y="1317171"/>
                    <a:chExt cx="362326" cy="392206"/>
                  </a:xfrm>
                </p:grpSpPr>
                <p:cxnSp>
                  <p:nvCxnSpPr>
                    <p:cNvPr id="123" name="Straight Connector 122">
                      <a:extLst>
                        <a:ext uri="{FF2B5EF4-FFF2-40B4-BE49-F238E27FC236}">
                          <a16:creationId xmlns:a16="http://schemas.microsoft.com/office/drawing/2014/main" id="{702187B2-6A9A-E64A-9421-56BF843DD4CE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6888592" y="1317171"/>
                      <a:ext cx="241551" cy="297858"/>
                    </a:xfrm>
                    <a:prstGeom prst="line">
                      <a:avLst/>
                    </a:prstGeom>
                    <a:ln w="38100">
                      <a:solidFill>
                        <a:schemeClr val="tx1"/>
                      </a:solidFill>
                      <a:head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24" name="Straight Connector 123">
                      <a:extLst>
                        <a:ext uri="{FF2B5EF4-FFF2-40B4-BE49-F238E27FC236}">
                          <a16:creationId xmlns:a16="http://schemas.microsoft.com/office/drawing/2014/main" id="{40083012-D91C-DA49-BDEA-293A068E3A75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7009367" y="1411519"/>
                      <a:ext cx="241551" cy="297858"/>
                    </a:xfrm>
                    <a:prstGeom prst="line">
                      <a:avLst/>
                    </a:prstGeom>
                    <a:ln w="38100">
                      <a:solidFill>
                        <a:schemeClr val="tx1"/>
                      </a:solidFill>
                      <a:head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sp>
              <p:nvSpPr>
                <p:cNvPr id="115" name="TextBox 114">
                  <a:extLst>
                    <a:ext uri="{FF2B5EF4-FFF2-40B4-BE49-F238E27FC236}">
                      <a16:creationId xmlns:a16="http://schemas.microsoft.com/office/drawing/2014/main" id="{B0A04B68-D4FC-C849-BD5A-A7A2915A5F23}"/>
                    </a:ext>
                  </a:extLst>
                </p:cNvPr>
                <p:cNvSpPr txBox="1"/>
                <p:nvPr/>
              </p:nvSpPr>
              <p:spPr>
                <a:xfrm>
                  <a:off x="9262832" y="4737654"/>
                  <a:ext cx="930064" cy="523220"/>
                </a:xfrm>
                <a:prstGeom prst="rect">
                  <a:avLst/>
                </a:prstGeom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800"/>
                    <a:t>Dog</a:t>
                  </a:r>
                  <a:endParaRPr lang="en-US" sz="2800" dirty="0"/>
                </a:p>
              </p:txBody>
            </p:sp>
            <p:sp>
              <p:nvSpPr>
                <p:cNvPr id="116" name="Oval 115">
                  <a:extLst>
                    <a:ext uri="{FF2B5EF4-FFF2-40B4-BE49-F238E27FC236}">
                      <a16:creationId xmlns:a16="http://schemas.microsoft.com/office/drawing/2014/main" id="{7E734E0B-0580-6C4D-8539-CBF7133C5893}"/>
                    </a:ext>
                  </a:extLst>
                </p:cNvPr>
                <p:cNvSpPr/>
                <p:nvPr/>
              </p:nvSpPr>
              <p:spPr>
                <a:xfrm>
                  <a:off x="8828599" y="5233621"/>
                  <a:ext cx="87086" cy="87086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7" name="Oval 116">
                  <a:extLst>
                    <a:ext uri="{FF2B5EF4-FFF2-40B4-BE49-F238E27FC236}">
                      <a16:creationId xmlns:a16="http://schemas.microsoft.com/office/drawing/2014/main" id="{A2F2C9EC-90CB-104E-B9D6-326420F462AF}"/>
                    </a:ext>
                  </a:extLst>
                </p:cNvPr>
                <p:cNvSpPr/>
                <p:nvPr/>
              </p:nvSpPr>
              <p:spPr>
                <a:xfrm>
                  <a:off x="7163876" y="5233621"/>
                  <a:ext cx="87086" cy="87086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82" name="Group 81">
                <a:extLst>
                  <a:ext uri="{FF2B5EF4-FFF2-40B4-BE49-F238E27FC236}">
                    <a16:creationId xmlns:a16="http://schemas.microsoft.com/office/drawing/2014/main" id="{73BFC3CC-CD48-2C45-9DC2-1463B4AC3CC6}"/>
                  </a:ext>
                </a:extLst>
              </p:cNvPr>
              <p:cNvGrpSpPr/>
              <p:nvPr/>
            </p:nvGrpSpPr>
            <p:grpSpPr>
              <a:xfrm>
                <a:off x="7414733" y="4524030"/>
                <a:ext cx="1180473" cy="543718"/>
                <a:chOff x="7163876" y="4472455"/>
                <a:chExt cx="2834282" cy="1305452"/>
              </a:xfrm>
            </p:grpSpPr>
            <p:grpSp>
              <p:nvGrpSpPr>
                <p:cNvPr id="103" name="Group 102">
                  <a:extLst>
                    <a:ext uri="{FF2B5EF4-FFF2-40B4-BE49-F238E27FC236}">
                      <a16:creationId xmlns:a16="http://schemas.microsoft.com/office/drawing/2014/main" id="{D235E46F-25EC-064F-819B-B0CBA09F6824}"/>
                    </a:ext>
                  </a:extLst>
                </p:cNvPr>
                <p:cNvGrpSpPr/>
                <p:nvPr/>
              </p:nvGrpSpPr>
              <p:grpSpPr>
                <a:xfrm>
                  <a:off x="7173685" y="4472455"/>
                  <a:ext cx="1687286" cy="1305452"/>
                  <a:chOff x="6161314" y="1591461"/>
                  <a:chExt cx="1687286" cy="1305452"/>
                </a:xfrm>
              </p:grpSpPr>
              <p:cxnSp>
                <p:nvCxnSpPr>
                  <p:cNvPr id="107" name="Straight Connector 106">
                    <a:extLst>
                      <a:ext uri="{FF2B5EF4-FFF2-40B4-BE49-F238E27FC236}">
                        <a16:creationId xmlns:a16="http://schemas.microsoft.com/office/drawing/2014/main" id="{5051D1D6-690E-F546-A439-2A718EE10422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7213099" y="2139869"/>
                    <a:ext cx="0" cy="512606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8" name="Straight Connector 107">
                    <a:extLst>
                      <a:ext uri="{FF2B5EF4-FFF2-40B4-BE49-F238E27FC236}">
                        <a16:creationId xmlns:a16="http://schemas.microsoft.com/office/drawing/2014/main" id="{3233B167-C34D-DB49-8AD6-1979CB207346}"/>
                      </a:ext>
                    </a:extLst>
                  </p:cNvPr>
                  <p:cNvCxnSpPr/>
                  <p:nvPr/>
                </p:nvCxnSpPr>
                <p:spPr>
                  <a:xfrm>
                    <a:off x="6161314" y="2396170"/>
                    <a:ext cx="1687286" cy="0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9" name="Triangle 108">
                    <a:extLst>
                      <a:ext uri="{FF2B5EF4-FFF2-40B4-BE49-F238E27FC236}">
                        <a16:creationId xmlns:a16="http://schemas.microsoft.com/office/drawing/2014/main" id="{91A41CDF-6648-E047-A10F-7714A4C02490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716485" y="2166258"/>
                    <a:ext cx="533400" cy="459828"/>
                  </a:xfrm>
                  <a:prstGeom prst="triangl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110" name="Group 109">
                    <a:extLst>
                      <a:ext uri="{FF2B5EF4-FFF2-40B4-BE49-F238E27FC236}">
                        <a16:creationId xmlns:a16="http://schemas.microsoft.com/office/drawing/2014/main" id="{ACBB8CC9-A996-4847-AD80-13BC6C06B843}"/>
                      </a:ext>
                    </a:extLst>
                  </p:cNvPr>
                  <p:cNvGrpSpPr/>
                  <p:nvPr/>
                </p:nvGrpSpPr>
                <p:grpSpPr>
                  <a:xfrm>
                    <a:off x="7317029" y="1591461"/>
                    <a:ext cx="362326" cy="392206"/>
                    <a:chOff x="6888592" y="1317171"/>
                    <a:chExt cx="362326" cy="392206"/>
                  </a:xfrm>
                </p:grpSpPr>
                <p:cxnSp>
                  <p:nvCxnSpPr>
                    <p:cNvPr id="112" name="Straight Connector 111">
                      <a:extLst>
                        <a:ext uri="{FF2B5EF4-FFF2-40B4-BE49-F238E27FC236}">
                          <a16:creationId xmlns:a16="http://schemas.microsoft.com/office/drawing/2014/main" id="{0FCF488F-05BD-CE4B-8BB2-43774B4FEC14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6888592" y="1317171"/>
                      <a:ext cx="241551" cy="297858"/>
                    </a:xfrm>
                    <a:prstGeom prst="line">
                      <a:avLst/>
                    </a:prstGeom>
                    <a:ln w="38100">
                      <a:solidFill>
                        <a:schemeClr val="tx1"/>
                      </a:solidFill>
                      <a:head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3" name="Straight Connector 112">
                      <a:extLst>
                        <a:ext uri="{FF2B5EF4-FFF2-40B4-BE49-F238E27FC236}">
                          <a16:creationId xmlns:a16="http://schemas.microsoft.com/office/drawing/2014/main" id="{4BA9FAD6-9504-EC4F-A184-4273842ADD33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7009367" y="1411519"/>
                      <a:ext cx="241551" cy="297858"/>
                    </a:xfrm>
                    <a:prstGeom prst="line">
                      <a:avLst/>
                    </a:prstGeom>
                    <a:ln w="38100">
                      <a:solidFill>
                        <a:schemeClr val="tx1"/>
                      </a:solidFill>
                      <a:head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111" name="Oval 110">
                    <a:extLst>
                      <a:ext uri="{FF2B5EF4-FFF2-40B4-BE49-F238E27FC236}">
                        <a16:creationId xmlns:a16="http://schemas.microsoft.com/office/drawing/2014/main" id="{F5CE98EF-4E11-B24B-96ED-2AA3E8B2FFAE}"/>
                      </a:ext>
                    </a:extLst>
                  </p:cNvPr>
                  <p:cNvSpPr/>
                  <p:nvPr/>
                </p:nvSpPr>
                <p:spPr>
                  <a:xfrm>
                    <a:off x="6508624" y="1895428"/>
                    <a:ext cx="1001485" cy="1001485"/>
                  </a:xfrm>
                  <a:prstGeom prst="ellips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ECCA2B84-A81B-754F-A247-36D019788515}"/>
                    </a:ext>
                  </a:extLst>
                </p:cNvPr>
                <p:cNvSpPr txBox="1"/>
                <p:nvPr/>
              </p:nvSpPr>
              <p:spPr>
                <a:xfrm>
                  <a:off x="9154656" y="4770312"/>
                  <a:ext cx="843502" cy="523220"/>
                </a:xfrm>
                <a:prstGeom prst="rect">
                  <a:avLst/>
                </a:prstGeom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800" dirty="0"/>
                    <a:t>Cat</a:t>
                  </a:r>
                </a:p>
              </p:txBody>
            </p:sp>
            <p:sp>
              <p:nvSpPr>
                <p:cNvPr id="105" name="Oval 104">
                  <a:extLst>
                    <a:ext uri="{FF2B5EF4-FFF2-40B4-BE49-F238E27FC236}">
                      <a16:creationId xmlns:a16="http://schemas.microsoft.com/office/drawing/2014/main" id="{545D8FDA-91B6-1E4C-8D06-3C8EF2CE22A0}"/>
                    </a:ext>
                  </a:extLst>
                </p:cNvPr>
                <p:cNvSpPr/>
                <p:nvPr/>
              </p:nvSpPr>
              <p:spPr>
                <a:xfrm>
                  <a:off x="8828599" y="5233621"/>
                  <a:ext cx="87086" cy="87086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6" name="Oval 105">
                  <a:extLst>
                    <a:ext uri="{FF2B5EF4-FFF2-40B4-BE49-F238E27FC236}">
                      <a16:creationId xmlns:a16="http://schemas.microsoft.com/office/drawing/2014/main" id="{987F99FB-C26D-EE46-8951-AE8556816EC8}"/>
                    </a:ext>
                  </a:extLst>
                </p:cNvPr>
                <p:cNvSpPr/>
                <p:nvPr/>
              </p:nvSpPr>
              <p:spPr>
                <a:xfrm>
                  <a:off x="7163876" y="5233621"/>
                  <a:ext cx="87086" cy="87086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83" name="Group 82">
                <a:extLst>
                  <a:ext uri="{FF2B5EF4-FFF2-40B4-BE49-F238E27FC236}">
                    <a16:creationId xmlns:a16="http://schemas.microsoft.com/office/drawing/2014/main" id="{E2B96221-FB16-084C-AFB2-3B8AFBBB3FD5}"/>
                  </a:ext>
                </a:extLst>
              </p:cNvPr>
              <p:cNvGrpSpPr/>
              <p:nvPr/>
            </p:nvGrpSpPr>
            <p:grpSpPr>
              <a:xfrm>
                <a:off x="5431862" y="4793236"/>
                <a:ext cx="394269" cy="168179"/>
                <a:chOff x="3733800" y="2551883"/>
                <a:chExt cx="946628" cy="403792"/>
              </a:xfrm>
            </p:grpSpPr>
            <p:sp>
              <p:nvSpPr>
                <p:cNvPr id="100" name="Oval 99">
                  <a:extLst>
                    <a:ext uri="{FF2B5EF4-FFF2-40B4-BE49-F238E27FC236}">
                      <a16:creationId xmlns:a16="http://schemas.microsoft.com/office/drawing/2014/main" id="{DD391A01-3AEA-8A47-BCA2-434A76E90B41}"/>
                    </a:ext>
                  </a:extLst>
                </p:cNvPr>
                <p:cNvSpPr/>
                <p:nvPr/>
              </p:nvSpPr>
              <p:spPr>
                <a:xfrm>
                  <a:off x="3733800" y="2798480"/>
                  <a:ext cx="152400" cy="152400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1" name="Oval 100">
                  <a:extLst>
                    <a:ext uri="{FF2B5EF4-FFF2-40B4-BE49-F238E27FC236}">
                      <a16:creationId xmlns:a16="http://schemas.microsoft.com/office/drawing/2014/main" id="{4B6A9617-408F-8C40-802E-55ACD6CE9AE1}"/>
                    </a:ext>
                  </a:extLst>
                </p:cNvPr>
                <p:cNvSpPr/>
                <p:nvPr/>
              </p:nvSpPr>
              <p:spPr>
                <a:xfrm>
                  <a:off x="4528028" y="2803275"/>
                  <a:ext cx="152400" cy="152400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02" name="Straight Connector 101">
                  <a:extLst>
                    <a:ext uri="{FF2B5EF4-FFF2-40B4-BE49-F238E27FC236}">
                      <a16:creationId xmlns:a16="http://schemas.microsoft.com/office/drawing/2014/main" id="{3B81AE6A-285C-1744-BF1C-FA7C613D09C8}"/>
                    </a:ext>
                  </a:extLst>
                </p:cNvPr>
                <p:cNvCxnSpPr/>
                <p:nvPr/>
              </p:nvCxnSpPr>
              <p:spPr>
                <a:xfrm flipV="1">
                  <a:off x="3886200" y="2551883"/>
                  <a:ext cx="687302" cy="322797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84" name="Elbow Connector 83">
                <a:extLst>
                  <a:ext uri="{FF2B5EF4-FFF2-40B4-BE49-F238E27FC236}">
                    <a16:creationId xmlns:a16="http://schemas.microsoft.com/office/drawing/2014/main" id="{9A3A3EA2-36A9-664B-AA7F-46E8EF5A763F}"/>
                  </a:ext>
                </a:extLst>
              </p:cNvPr>
              <p:cNvCxnSpPr>
                <a:stCxn id="84" idx="4"/>
                <a:endCxn id="93" idx="6"/>
              </p:cNvCxnSpPr>
              <p:nvPr/>
            </p:nvCxnSpPr>
            <p:spPr>
              <a:xfrm rot="5400000" flipH="1" flipV="1">
                <a:off x="5762877" y="4101571"/>
                <a:ext cx="949852" cy="3813112"/>
              </a:xfrm>
              <a:prstGeom prst="bentConnector4">
                <a:avLst>
                  <a:gd name="adj1" fmla="val -10024"/>
                  <a:gd name="adj2" fmla="val 102497"/>
                </a:avLst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Elbow Connector 84">
                <a:extLst>
                  <a:ext uri="{FF2B5EF4-FFF2-40B4-BE49-F238E27FC236}">
                    <a16:creationId xmlns:a16="http://schemas.microsoft.com/office/drawing/2014/main" id="{E29AD450-4358-C544-9432-54C33648779B}"/>
                  </a:ext>
                </a:extLst>
              </p:cNvPr>
              <p:cNvCxnSpPr>
                <a:stCxn id="84" idx="4"/>
              </p:cNvCxnSpPr>
              <p:nvPr/>
            </p:nvCxnSpPr>
            <p:spPr>
              <a:xfrm rot="5400000" flipH="1" flipV="1">
                <a:off x="5425872" y="3764566"/>
                <a:ext cx="1623863" cy="3813112"/>
              </a:xfrm>
              <a:prstGeom prst="bentConnector4">
                <a:avLst>
                  <a:gd name="adj1" fmla="val -5863"/>
                  <a:gd name="adj2" fmla="val 102497"/>
                </a:avLst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86" name="Group 85">
                <a:extLst>
                  <a:ext uri="{FF2B5EF4-FFF2-40B4-BE49-F238E27FC236}">
                    <a16:creationId xmlns:a16="http://schemas.microsoft.com/office/drawing/2014/main" id="{C3CE3864-0206-A74D-BAE1-822E82F21A5A}"/>
                  </a:ext>
                </a:extLst>
              </p:cNvPr>
              <p:cNvGrpSpPr/>
              <p:nvPr/>
            </p:nvGrpSpPr>
            <p:grpSpPr>
              <a:xfrm>
                <a:off x="5422963" y="5172802"/>
                <a:ext cx="394269" cy="65471"/>
                <a:chOff x="3733800" y="2798480"/>
                <a:chExt cx="946628" cy="157195"/>
              </a:xfrm>
            </p:grpSpPr>
            <p:sp>
              <p:nvSpPr>
                <p:cNvPr id="97" name="Oval 96">
                  <a:extLst>
                    <a:ext uri="{FF2B5EF4-FFF2-40B4-BE49-F238E27FC236}">
                      <a16:creationId xmlns:a16="http://schemas.microsoft.com/office/drawing/2014/main" id="{BEA90556-3BCC-9140-9155-1E6F6B887EC6}"/>
                    </a:ext>
                  </a:extLst>
                </p:cNvPr>
                <p:cNvSpPr/>
                <p:nvPr/>
              </p:nvSpPr>
              <p:spPr>
                <a:xfrm>
                  <a:off x="3733800" y="2798480"/>
                  <a:ext cx="152400" cy="152400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E982DC5D-B23D-A243-B796-1A8A7164DE3B}"/>
                    </a:ext>
                  </a:extLst>
                </p:cNvPr>
                <p:cNvSpPr/>
                <p:nvPr/>
              </p:nvSpPr>
              <p:spPr>
                <a:xfrm>
                  <a:off x="4528028" y="2803275"/>
                  <a:ext cx="152400" cy="152400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99" name="Straight Connector 98">
                  <a:extLst>
                    <a:ext uri="{FF2B5EF4-FFF2-40B4-BE49-F238E27FC236}">
                      <a16:creationId xmlns:a16="http://schemas.microsoft.com/office/drawing/2014/main" id="{9E9AD484-6E8E-D042-9E81-D2B7A339E844}"/>
                    </a:ext>
                  </a:extLst>
                </p:cNvPr>
                <p:cNvCxnSpPr/>
                <p:nvPr/>
              </p:nvCxnSpPr>
              <p:spPr>
                <a:xfrm flipV="1">
                  <a:off x="3886200" y="2825593"/>
                  <a:ext cx="664146" cy="49088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7" name="Group 86">
                <a:extLst>
                  <a:ext uri="{FF2B5EF4-FFF2-40B4-BE49-F238E27FC236}">
                    <a16:creationId xmlns:a16="http://schemas.microsoft.com/office/drawing/2014/main" id="{9EF20C5A-978F-6540-A184-F4A51B262558}"/>
                  </a:ext>
                </a:extLst>
              </p:cNvPr>
              <p:cNvGrpSpPr/>
              <p:nvPr/>
            </p:nvGrpSpPr>
            <p:grpSpPr>
              <a:xfrm>
                <a:off x="5428794" y="5491757"/>
                <a:ext cx="394269" cy="168179"/>
                <a:chOff x="3733800" y="2551883"/>
                <a:chExt cx="946628" cy="403792"/>
              </a:xfrm>
            </p:grpSpPr>
            <p:sp>
              <p:nvSpPr>
                <p:cNvPr id="94" name="Oval 93">
                  <a:extLst>
                    <a:ext uri="{FF2B5EF4-FFF2-40B4-BE49-F238E27FC236}">
                      <a16:creationId xmlns:a16="http://schemas.microsoft.com/office/drawing/2014/main" id="{63FF2E05-0944-D845-8C6F-8D2915C35FD0}"/>
                    </a:ext>
                  </a:extLst>
                </p:cNvPr>
                <p:cNvSpPr/>
                <p:nvPr/>
              </p:nvSpPr>
              <p:spPr>
                <a:xfrm>
                  <a:off x="3733800" y="2798480"/>
                  <a:ext cx="152400" cy="152400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5" name="Oval 94">
                  <a:extLst>
                    <a:ext uri="{FF2B5EF4-FFF2-40B4-BE49-F238E27FC236}">
                      <a16:creationId xmlns:a16="http://schemas.microsoft.com/office/drawing/2014/main" id="{6E6BD4E9-0C1C-5347-B5AB-F55FA04DBBEE}"/>
                    </a:ext>
                  </a:extLst>
                </p:cNvPr>
                <p:cNvSpPr/>
                <p:nvPr/>
              </p:nvSpPr>
              <p:spPr>
                <a:xfrm>
                  <a:off x="4528028" y="2803275"/>
                  <a:ext cx="152400" cy="152400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96" name="Straight Connector 95">
                  <a:extLst>
                    <a:ext uri="{FF2B5EF4-FFF2-40B4-BE49-F238E27FC236}">
                      <a16:creationId xmlns:a16="http://schemas.microsoft.com/office/drawing/2014/main" id="{BFCC84D1-6018-4B49-80EC-BD3787F97BD3}"/>
                    </a:ext>
                  </a:extLst>
                </p:cNvPr>
                <p:cNvCxnSpPr/>
                <p:nvPr/>
              </p:nvCxnSpPr>
              <p:spPr>
                <a:xfrm flipV="1">
                  <a:off x="3886200" y="2551883"/>
                  <a:ext cx="687302" cy="322797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88" name="Elbow Connector 87">
                <a:extLst>
                  <a:ext uri="{FF2B5EF4-FFF2-40B4-BE49-F238E27FC236}">
                    <a16:creationId xmlns:a16="http://schemas.microsoft.com/office/drawing/2014/main" id="{B429209A-68CD-9048-91FF-50BCED50052C}"/>
                  </a:ext>
                </a:extLst>
              </p:cNvPr>
              <p:cNvCxnSpPr>
                <a:stCxn id="85" idx="0"/>
              </p:cNvCxnSpPr>
              <p:nvPr/>
            </p:nvCxnSpPr>
            <p:spPr>
              <a:xfrm rot="5400000" flipH="1" flipV="1">
                <a:off x="4238417" y="5022110"/>
                <a:ext cx="1287874" cy="1099015"/>
              </a:xfrm>
              <a:prstGeom prst="bentConnector2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Elbow Connector 88">
                <a:extLst>
                  <a:ext uri="{FF2B5EF4-FFF2-40B4-BE49-F238E27FC236}">
                    <a16:creationId xmlns:a16="http://schemas.microsoft.com/office/drawing/2014/main" id="{A1C79A18-1561-BC41-A5A3-B8FD7E5426A2}"/>
                  </a:ext>
                </a:extLst>
              </p:cNvPr>
              <p:cNvCxnSpPr>
                <a:stCxn id="85" idx="0"/>
              </p:cNvCxnSpPr>
              <p:nvPr/>
            </p:nvCxnSpPr>
            <p:spPr>
              <a:xfrm rot="5400000" flipH="1" flipV="1">
                <a:off x="4372397" y="5164989"/>
                <a:ext cx="1011016" cy="1090116"/>
              </a:xfrm>
              <a:prstGeom prst="bentConnector2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Elbow Connector 89">
                <a:extLst>
                  <a:ext uri="{FF2B5EF4-FFF2-40B4-BE49-F238E27FC236}">
                    <a16:creationId xmlns:a16="http://schemas.microsoft.com/office/drawing/2014/main" id="{83EA2C7A-69D8-6842-9B5F-D44369757BFD}"/>
                  </a:ext>
                </a:extLst>
              </p:cNvPr>
              <p:cNvCxnSpPr>
                <a:stCxn id="85" idx="0"/>
              </p:cNvCxnSpPr>
              <p:nvPr/>
            </p:nvCxnSpPr>
            <p:spPr>
              <a:xfrm rot="5400000" flipH="1" flipV="1">
                <a:off x="4586144" y="5372905"/>
                <a:ext cx="589353" cy="1095947"/>
              </a:xfrm>
              <a:prstGeom prst="bentConnector2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Elbow Connector 90">
                <a:extLst>
                  <a:ext uri="{FF2B5EF4-FFF2-40B4-BE49-F238E27FC236}">
                    <a16:creationId xmlns:a16="http://schemas.microsoft.com/office/drawing/2014/main" id="{B056A78F-2CCC-FE46-89C7-D20DF4BEF823}"/>
                  </a:ext>
                </a:extLst>
              </p:cNvPr>
              <p:cNvCxnSpPr/>
              <p:nvPr/>
            </p:nvCxnSpPr>
            <p:spPr>
              <a:xfrm flipV="1">
                <a:off x="5826131" y="4859190"/>
                <a:ext cx="1588603" cy="70488"/>
              </a:xfrm>
              <a:prstGeom prst="bentConnector3">
                <a:avLst>
                  <a:gd name="adj1" fmla="val 50000"/>
                </a:avLst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Elbow Connector 91">
                <a:extLst>
                  <a:ext uri="{FF2B5EF4-FFF2-40B4-BE49-F238E27FC236}">
                    <a16:creationId xmlns:a16="http://schemas.microsoft.com/office/drawing/2014/main" id="{31C3EFDB-C9F4-2B40-84CB-ACDB53CEF6A5}"/>
                  </a:ext>
                </a:extLst>
              </p:cNvPr>
              <p:cNvCxnSpPr/>
              <p:nvPr/>
            </p:nvCxnSpPr>
            <p:spPr>
              <a:xfrm>
                <a:off x="5817232" y="5206536"/>
                <a:ext cx="1597502" cy="326665"/>
              </a:xfrm>
              <a:prstGeom prst="bentConnector3">
                <a:avLst>
                  <a:gd name="adj1" fmla="val 50000"/>
                </a:avLst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Elbow Connector 92">
                <a:extLst>
                  <a:ext uri="{FF2B5EF4-FFF2-40B4-BE49-F238E27FC236}">
                    <a16:creationId xmlns:a16="http://schemas.microsoft.com/office/drawing/2014/main" id="{5DED04F5-04F6-5E41-AEA8-107F93D8DE06}"/>
                  </a:ext>
                </a:extLst>
              </p:cNvPr>
              <p:cNvCxnSpPr>
                <a:endCxn id="88" idx="2"/>
              </p:cNvCxnSpPr>
              <p:nvPr/>
            </p:nvCxnSpPr>
            <p:spPr>
              <a:xfrm>
                <a:off x="5823063" y="5628199"/>
                <a:ext cx="1591671" cy="487200"/>
              </a:xfrm>
              <a:prstGeom prst="bentConnector3">
                <a:avLst>
                  <a:gd name="adj1" fmla="val 50000"/>
                </a:avLst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753F9AA8-CEA6-7E43-B093-AE5F58C4A741}"/>
                </a:ext>
              </a:extLst>
            </p:cNvPr>
            <p:cNvSpPr txBox="1"/>
            <p:nvPr/>
          </p:nvSpPr>
          <p:spPr>
            <a:xfrm>
              <a:off x="6868741" y="3951668"/>
              <a:ext cx="5072540" cy="923330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lang="en-US" dirty="0"/>
                <a:t>Origin of the term: multiple “wires” for possible values one is hot </a:t>
              </a:r>
              <a:r>
                <a:rPr lang="mr-IN" dirty="0"/>
                <a:t>…</a:t>
              </a:r>
              <a:endParaRPr lang="en-US" dirty="0"/>
            </a:p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103230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5" grpId="0"/>
      <p:bldP spid="76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Encoding Missing Values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46238"/>
            <a:ext cx="10515600" cy="4885726"/>
          </a:xfrm>
        </p:spPr>
        <p:txBody>
          <a:bodyPr>
            <a:normAutofit/>
          </a:bodyPr>
          <a:lstStyle/>
          <a:p>
            <a:r>
              <a:rPr lang="en-US" dirty="0"/>
              <a:t>Missing values in </a:t>
            </a:r>
            <a:r>
              <a:rPr lang="en-US" b="1" dirty="0"/>
              <a:t>Quantitative Data</a:t>
            </a:r>
          </a:p>
          <a:p>
            <a:pPr lvl="1"/>
            <a:r>
              <a:rPr lang="en-US" dirty="0"/>
              <a:t>Try to impute (estimate) missing values</a:t>
            </a:r>
            <a:r>
              <a:rPr lang="mr-IN" dirty="0"/>
              <a:t>…</a:t>
            </a:r>
            <a:r>
              <a:rPr lang="en-US" dirty="0"/>
              <a:t> (tricky)</a:t>
            </a:r>
          </a:p>
          <a:p>
            <a:pPr lvl="2"/>
            <a:r>
              <a:rPr lang="en-US" dirty="0"/>
              <a:t>Substitute the sample mean</a:t>
            </a:r>
          </a:p>
          <a:p>
            <a:pPr lvl="2"/>
            <a:r>
              <a:rPr lang="en-US" dirty="0"/>
              <a:t>Try more sophisticated algorithms to predict the missing value </a:t>
            </a:r>
            <a:r>
              <a:rPr lang="mr-IN" dirty="0"/>
              <a:t>…</a:t>
            </a:r>
            <a:endParaRPr lang="en-US" dirty="0"/>
          </a:p>
          <a:p>
            <a:pPr lvl="1"/>
            <a:r>
              <a:rPr lang="en-US" dirty="0"/>
              <a:t>Add a binary field called “</a:t>
            </a:r>
            <a:r>
              <a:rPr lang="en-US" dirty="0" err="1"/>
              <a:t>missing_col_name</a:t>
            </a:r>
            <a:r>
              <a:rPr lang="en-US" dirty="0"/>
              <a:t>”.  (why?)</a:t>
            </a:r>
          </a:p>
          <a:p>
            <a:pPr lvl="2"/>
            <a:r>
              <a:rPr lang="en-US" dirty="0"/>
              <a:t>Sometimes missing data is signal!</a:t>
            </a:r>
          </a:p>
          <a:p>
            <a:r>
              <a:rPr lang="en-US" dirty="0"/>
              <a:t>Missing values in </a:t>
            </a:r>
            <a:r>
              <a:rPr lang="en-US" b="1" dirty="0"/>
              <a:t>Categorical Data</a:t>
            </a:r>
          </a:p>
          <a:p>
            <a:pPr lvl="1"/>
            <a:r>
              <a:rPr lang="en-US" dirty="0"/>
              <a:t>Add an addition category called “</a:t>
            </a:r>
            <a:r>
              <a:rPr lang="en-US" dirty="0" err="1"/>
              <a:t>missing_col_name</a:t>
            </a:r>
            <a:r>
              <a:rPr lang="en-US" dirty="0"/>
              <a:t>”</a:t>
            </a:r>
          </a:p>
          <a:p>
            <a:pPr lvl="1"/>
            <a:r>
              <a:rPr lang="en-US" dirty="0"/>
              <a:t>Some Boolean values can be converted into</a:t>
            </a:r>
          </a:p>
          <a:p>
            <a:pPr lvl="2"/>
            <a:r>
              <a:rPr lang="en-US" dirty="0"/>
              <a:t>True =&gt; +1, False =&gt; -1, Missing =&gt; 0</a:t>
            </a:r>
          </a:p>
        </p:txBody>
      </p:sp>
    </p:spTree>
    <p:extLst>
      <p:ext uri="{BB962C8B-B14F-4D97-AF65-F5344CB8AC3E}">
        <p14:creationId xmlns:p14="http://schemas.microsoft.com/office/powerpoint/2010/main" val="3574274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276128"/>
            <a:ext cx="10801350" cy="1325563"/>
          </a:xfrm>
        </p:spPr>
        <p:txBody>
          <a:bodyPr/>
          <a:lstStyle/>
          <a:p>
            <a:r>
              <a:rPr lang="en-US" dirty="0"/>
              <a:t>Encoding categorical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01691"/>
            <a:ext cx="10515600" cy="4351339"/>
          </a:xfrm>
        </p:spPr>
        <p:txBody>
          <a:bodyPr>
            <a:normAutofit/>
          </a:bodyPr>
          <a:lstStyle/>
          <a:p>
            <a:r>
              <a:rPr lang="en-US" i="1" dirty="0"/>
              <a:t>Categorical Data </a:t>
            </a:r>
            <a:r>
              <a:rPr lang="en-US" i="1" dirty="0">
                <a:sym typeface="Wingdings"/>
              </a:rPr>
              <a:t> </a:t>
            </a:r>
            <a:r>
              <a:rPr lang="en-US" b="1" dirty="0"/>
              <a:t>One-hot encoding:</a:t>
            </a:r>
          </a:p>
          <a:p>
            <a:pPr lvl="1"/>
            <a:endParaRPr lang="en-US" b="1" dirty="0"/>
          </a:p>
          <a:p>
            <a:pPr lvl="1"/>
            <a:endParaRPr lang="en-US" b="1" dirty="0"/>
          </a:p>
          <a:p>
            <a:endParaRPr lang="en-US" b="1" dirty="0"/>
          </a:p>
          <a:p>
            <a:pPr lvl="1"/>
            <a:endParaRPr lang="en-US" b="1" dirty="0"/>
          </a:p>
          <a:p>
            <a:r>
              <a:rPr lang="en-US" i="1" dirty="0"/>
              <a:t>Text Data </a:t>
            </a:r>
          </a:p>
          <a:p>
            <a:pPr lvl="1"/>
            <a:r>
              <a:rPr lang="en-US" b="1" dirty="0"/>
              <a:t>Bag-of-words &amp; N-gram models</a:t>
            </a:r>
            <a:endParaRPr lang="en-US" b="1" i="1" dirty="0"/>
          </a:p>
          <a:p>
            <a:pPr lvl="1"/>
            <a:endParaRPr lang="en-US" b="1" i="1" dirty="0"/>
          </a:p>
          <a:p>
            <a:pPr lvl="2"/>
            <a:endParaRPr lang="en-US" b="1" i="1" dirty="0"/>
          </a:p>
          <a:p>
            <a:endParaRPr lang="en-US" i="1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0779" y="2127225"/>
            <a:ext cx="7657241" cy="1768436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1DE60C7F-1C20-9648-8BE6-BD215438EAD8}"/>
              </a:ext>
            </a:extLst>
          </p:cNvPr>
          <p:cNvGrpSpPr/>
          <p:nvPr/>
        </p:nvGrpSpPr>
        <p:grpSpPr>
          <a:xfrm>
            <a:off x="1613744" y="5079416"/>
            <a:ext cx="9662599" cy="1631009"/>
            <a:chOff x="1162407" y="1963641"/>
            <a:chExt cx="9662599" cy="1631009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6BCF0FA-8094-D646-AFD2-47B50D455528}"/>
                </a:ext>
              </a:extLst>
            </p:cNvPr>
            <p:cNvSpPr/>
            <p:nvPr/>
          </p:nvSpPr>
          <p:spPr>
            <a:xfrm>
              <a:off x="6761269" y="3142147"/>
              <a:ext cx="4063737" cy="452503"/>
            </a:xfrm>
            <a:prstGeom prst="rect">
              <a:avLst/>
            </a:prstGeom>
            <a:ln>
              <a:solidFill>
                <a:srgbClr val="FFC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443A185C-B820-7F4D-9987-6C0004E3EBEF}"/>
                </a:ext>
              </a:extLst>
            </p:cNvPr>
            <p:cNvSpPr/>
            <p:nvPr/>
          </p:nvSpPr>
          <p:spPr>
            <a:xfrm>
              <a:off x="1162407" y="2028991"/>
              <a:ext cx="3935683" cy="1403446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i="1" dirty="0">
                  <a:solidFill>
                    <a:prstClr val="white"/>
                  </a:solidFill>
                </a:rPr>
                <a:t>“Learning about machine</a:t>
              </a:r>
              <a:br>
                <a:rPr lang="en-US" sz="2400" i="1" dirty="0">
                  <a:solidFill>
                    <a:prstClr val="white"/>
                  </a:solidFill>
                </a:rPr>
              </a:br>
              <a:r>
                <a:rPr lang="en-US" sz="2400" i="1" dirty="0">
                  <a:solidFill>
                    <a:prstClr val="white"/>
                  </a:solidFill>
                </a:rPr>
                <a:t>learning is fun.”</a:t>
              </a:r>
            </a:p>
          </p:txBody>
        </p:sp>
        <p:sp>
          <p:nvSpPr>
            <p:cNvPr id="31" name="Right Arrow 30">
              <a:extLst>
                <a:ext uri="{FF2B5EF4-FFF2-40B4-BE49-F238E27FC236}">
                  <a16:creationId xmlns:a16="http://schemas.microsoft.com/office/drawing/2014/main" id="{9E8E3715-F070-8F42-8264-CB5F39D53AED}"/>
                </a:ext>
              </a:extLst>
            </p:cNvPr>
            <p:cNvSpPr/>
            <p:nvPr/>
          </p:nvSpPr>
          <p:spPr>
            <a:xfrm>
              <a:off x="5511254" y="2521879"/>
              <a:ext cx="329070" cy="447536"/>
            </a:xfrm>
            <a:prstGeom prst="rightArrow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60AFEF7-5B7A-E742-8F5D-ED7A45D28679}"/>
                </a:ext>
              </a:extLst>
            </p:cNvPr>
            <p:cNvSpPr/>
            <p:nvPr/>
          </p:nvSpPr>
          <p:spPr>
            <a:xfrm>
              <a:off x="6761269" y="3147114"/>
              <a:ext cx="447536" cy="447536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prstClr val="black"/>
                  </a:solidFill>
                </a:rPr>
                <a:t>0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2D4A0FF-1724-EF43-84BF-C4A507969ECE}"/>
                </a:ext>
              </a:extLst>
            </p:cNvPr>
            <p:cNvSpPr/>
            <p:nvPr/>
          </p:nvSpPr>
          <p:spPr>
            <a:xfrm>
              <a:off x="7208806" y="3147114"/>
              <a:ext cx="447536" cy="447536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prstClr val="black"/>
                  </a:solidFill>
                </a:rPr>
                <a:t>0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C46FECD-B770-E547-90D0-5241B904270D}"/>
                </a:ext>
              </a:extLst>
            </p:cNvPr>
            <p:cNvSpPr/>
            <p:nvPr/>
          </p:nvSpPr>
          <p:spPr>
            <a:xfrm>
              <a:off x="8037441" y="3147114"/>
              <a:ext cx="447536" cy="447536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prstClr val="black"/>
                  </a:solidFill>
                </a:rPr>
                <a:t>1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268C4B47-4815-7345-85A0-E0DB992A3BB6}"/>
                </a:ext>
              </a:extLst>
            </p:cNvPr>
            <p:cNvSpPr/>
            <p:nvPr/>
          </p:nvSpPr>
          <p:spPr>
            <a:xfrm>
              <a:off x="8842256" y="3147114"/>
              <a:ext cx="447536" cy="447536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prstClr val="black"/>
                  </a:solidFill>
                </a:rPr>
                <a:t>2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DB3BB4B4-3FED-CC42-991B-B050F8520803}"/>
                </a:ext>
              </a:extLst>
            </p:cNvPr>
            <p:cNvSpPr/>
            <p:nvPr/>
          </p:nvSpPr>
          <p:spPr>
            <a:xfrm>
              <a:off x="9623255" y="3147114"/>
              <a:ext cx="447536" cy="447536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prstClr val="black"/>
                  </a:solidFill>
                </a:rPr>
                <a:t>1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604297E-8C1C-CA4F-B142-091B0F9DD589}"/>
                </a:ext>
              </a:extLst>
            </p:cNvPr>
            <p:cNvSpPr txBox="1"/>
            <p:nvPr/>
          </p:nvSpPr>
          <p:spPr>
            <a:xfrm rot="16200000">
              <a:off x="8467135" y="2409612"/>
              <a:ext cx="1154299" cy="4377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prstClr val="black"/>
                  </a:solidFill>
                </a:rPr>
                <a:t>learning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369BAE94-DE0E-F947-8C48-C933A65DB162}"/>
                </a:ext>
              </a:extLst>
            </p:cNvPr>
            <p:cNvSpPr/>
            <p:nvPr/>
          </p:nvSpPr>
          <p:spPr>
            <a:xfrm rot="16200000">
              <a:off x="6371242" y="2353669"/>
              <a:ext cx="1184113" cy="40405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>
                  <a:solidFill>
                    <a:srgbClr val="1A1A1A"/>
                  </a:solidFill>
                  <a:latin typeface="ArialMT" charset="0"/>
                </a:rPr>
                <a:t>aardvark</a:t>
              </a:r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5C2047B-C953-8444-BDB9-C1FFFFEB549E}"/>
                </a:ext>
              </a:extLst>
            </p:cNvPr>
            <p:cNvSpPr txBox="1"/>
            <p:nvPr/>
          </p:nvSpPr>
          <p:spPr>
            <a:xfrm rot="16200000">
              <a:off x="9226214" y="2387692"/>
              <a:ext cx="1198143" cy="4377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>
                  <a:solidFill>
                    <a:prstClr val="black"/>
                  </a:solidFill>
                </a:rPr>
                <a:t>machine</a:t>
              </a:r>
              <a:endParaRPr lang="en-US" sz="2000" b="1" dirty="0">
                <a:solidFill>
                  <a:prstClr val="black"/>
                </a:solidFill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107C58CF-E1BB-6A44-8360-5674AA634052}"/>
                </a:ext>
              </a:extLst>
            </p:cNvPr>
            <p:cNvSpPr txBox="1"/>
            <p:nvPr/>
          </p:nvSpPr>
          <p:spPr>
            <a:xfrm rot="16200000">
              <a:off x="7943263" y="2656011"/>
              <a:ext cx="593109" cy="4377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prstClr val="black"/>
                  </a:solidFill>
                </a:rPr>
                <a:t>fun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2A18B8D9-C03D-0748-8F75-9838DB35C333}"/>
                </a:ext>
              </a:extLst>
            </p:cNvPr>
            <p:cNvSpPr txBox="1"/>
            <p:nvPr/>
          </p:nvSpPr>
          <p:spPr>
            <a:xfrm>
              <a:off x="7661791" y="3130244"/>
              <a:ext cx="375648" cy="4040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s-IS">
                  <a:solidFill>
                    <a:prstClr val="black"/>
                  </a:solidFill>
                </a:rPr>
                <a:t>…</a:t>
              </a:r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8EF94BF2-C6F5-F94C-8700-E6D5C72B49F4}"/>
                </a:ext>
              </a:extLst>
            </p:cNvPr>
            <p:cNvSpPr txBox="1"/>
            <p:nvPr/>
          </p:nvSpPr>
          <p:spPr>
            <a:xfrm>
              <a:off x="8459712" y="3142149"/>
              <a:ext cx="375648" cy="4040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s-IS">
                  <a:solidFill>
                    <a:prstClr val="black"/>
                  </a:solidFill>
                </a:rPr>
                <a:t>…</a:t>
              </a:r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EF14483-42CB-F449-92C2-98A516D488AC}"/>
                </a:ext>
              </a:extLst>
            </p:cNvPr>
            <p:cNvSpPr txBox="1"/>
            <p:nvPr/>
          </p:nvSpPr>
          <p:spPr>
            <a:xfrm>
              <a:off x="9281446" y="3142147"/>
              <a:ext cx="375648" cy="4040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s-IS">
                  <a:solidFill>
                    <a:prstClr val="black"/>
                  </a:solidFill>
                </a:rPr>
                <a:t>…</a:t>
              </a:r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329B069D-A94B-AA46-BF56-CE46D5359018}"/>
                </a:ext>
              </a:extLst>
            </p:cNvPr>
            <p:cNvSpPr txBox="1"/>
            <p:nvPr/>
          </p:nvSpPr>
          <p:spPr>
            <a:xfrm>
              <a:off x="10067454" y="3177873"/>
              <a:ext cx="375648" cy="4040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s-IS">
                  <a:solidFill>
                    <a:prstClr val="black"/>
                  </a:solidFill>
                </a:rPr>
                <a:t>…</a:t>
              </a:r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5D4879CB-19D4-B14C-85ED-2F8B886C9A1A}"/>
                </a:ext>
              </a:extLst>
            </p:cNvPr>
            <p:cNvSpPr/>
            <p:nvPr/>
          </p:nvSpPr>
          <p:spPr>
            <a:xfrm>
              <a:off x="10377470" y="3147114"/>
              <a:ext cx="447536" cy="447536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prstClr val="black"/>
                  </a:solidFill>
                </a:rPr>
                <a:t>0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3876B9A1-12E3-0D44-AE1D-39EE3FA3BC14}"/>
                </a:ext>
              </a:extLst>
            </p:cNvPr>
            <p:cNvSpPr txBox="1"/>
            <p:nvPr/>
          </p:nvSpPr>
          <p:spPr>
            <a:xfrm rot="16200000">
              <a:off x="10101223" y="2467451"/>
              <a:ext cx="956550" cy="4040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prstClr val="black"/>
                  </a:solidFill>
                </a:rPr>
                <a:t>zyzzyva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0443AE83-69D8-3A43-BFA5-A77F423283CB}"/>
                </a:ext>
              </a:extLst>
            </p:cNvPr>
            <p:cNvSpPr/>
            <p:nvPr/>
          </p:nvSpPr>
          <p:spPr>
            <a:xfrm rot="16200000">
              <a:off x="6831570" y="2391515"/>
              <a:ext cx="1108422" cy="40405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>
                  <a:solidFill>
                    <a:prstClr val="black"/>
                  </a:solidFill>
                </a:rPr>
                <a:t>aardwolf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5A05041B-CA2A-E147-A347-D05A9D1B05E2}"/>
                </a:ext>
              </a:extLst>
            </p:cNvPr>
            <p:cNvSpPr txBox="1"/>
            <p:nvPr/>
          </p:nvSpPr>
          <p:spPr>
            <a:xfrm>
              <a:off x="5632001" y="3149533"/>
              <a:ext cx="945117" cy="4377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>
                  <a:solidFill>
                    <a:prstClr val="black"/>
                  </a:solidFill>
                </a:rPr>
                <a:t>Vector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38826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0"/>
            <a:ext cx="10801350" cy="1325563"/>
          </a:xfrm>
        </p:spPr>
        <p:txBody>
          <a:bodyPr/>
          <a:lstStyle/>
          <a:p>
            <a:r>
              <a:rPr lang="en-US" dirty="0"/>
              <a:t>Bag-of-words Encoding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98974"/>
            <a:ext cx="10515600" cy="5574276"/>
          </a:xfrm>
        </p:spPr>
        <p:txBody>
          <a:bodyPr>
            <a:noAutofit/>
          </a:bodyPr>
          <a:lstStyle/>
          <a:p>
            <a:r>
              <a:rPr lang="en-US" sz="2000" dirty="0"/>
              <a:t>Generalization of one-hot-encoding for a string of text: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Encode text as a long vector of word counts (Issues?)</a:t>
            </a:r>
          </a:p>
          <a:p>
            <a:pPr lvl="1"/>
            <a:r>
              <a:rPr lang="en-US" sz="1800" dirty="0"/>
              <a:t>Long = millions of columns </a:t>
            </a:r>
            <a:r>
              <a:rPr lang="en-US" sz="1800" dirty="0">
                <a:sym typeface="Wingdings" pitchFamily="2" charset="2"/>
              </a:rPr>
              <a:t></a:t>
            </a:r>
            <a:r>
              <a:rPr lang="en-US" sz="1800" dirty="0"/>
              <a:t>typically high dimensional and very sparse</a:t>
            </a:r>
          </a:p>
          <a:p>
            <a:pPr lvl="1"/>
            <a:r>
              <a:rPr lang="en-US" sz="1800" dirty="0"/>
              <a:t>Word order information is lost</a:t>
            </a:r>
            <a:r>
              <a:rPr lang="mr-IN" sz="1800" dirty="0"/>
              <a:t>…</a:t>
            </a:r>
            <a:r>
              <a:rPr lang="en-US" sz="1800" dirty="0"/>
              <a:t> (is this an issue?)</a:t>
            </a:r>
          </a:p>
          <a:p>
            <a:pPr lvl="1"/>
            <a:r>
              <a:rPr lang="en-US" sz="1800" dirty="0"/>
              <a:t>New unseen words at prediction (test) time </a:t>
            </a:r>
            <a:r>
              <a:rPr lang="en-US" sz="1800" dirty="0">
                <a:sym typeface="Wingdings" pitchFamily="2" charset="2"/>
              </a:rPr>
              <a:t> drop them …</a:t>
            </a:r>
            <a:endParaRPr lang="en-US" sz="1800" dirty="0"/>
          </a:p>
          <a:p>
            <a:r>
              <a:rPr lang="en-US" sz="2000" dirty="0"/>
              <a:t>A </a:t>
            </a:r>
            <a:r>
              <a:rPr lang="en-US" sz="2000" b="1" dirty="0"/>
              <a:t>bag</a:t>
            </a:r>
            <a:r>
              <a:rPr lang="en-US" sz="2000" dirty="0"/>
              <a:t> is another term for a </a:t>
            </a:r>
            <a:r>
              <a:rPr lang="en-US" sz="2000" b="1" dirty="0"/>
              <a:t>multiset</a:t>
            </a:r>
            <a:r>
              <a:rPr lang="en-US" sz="2000" dirty="0"/>
              <a:t>: </a:t>
            </a:r>
            <a:r>
              <a:rPr lang="en-US" sz="2000" i="1" dirty="0"/>
              <a:t>an unordered collection which may contain multiple instances of each element.</a:t>
            </a:r>
          </a:p>
          <a:p>
            <a:r>
              <a:rPr lang="en-US" sz="2000" b="1" dirty="0"/>
              <a:t>Stop words</a:t>
            </a:r>
            <a:r>
              <a:rPr lang="en-US" sz="2000" dirty="0"/>
              <a:t>: words that do not contain significant information</a:t>
            </a:r>
          </a:p>
          <a:p>
            <a:pPr lvl="1"/>
            <a:r>
              <a:rPr lang="en-US" sz="2000" dirty="0"/>
              <a:t>Examples: the, in, at, or, on, a, an, and …</a:t>
            </a:r>
          </a:p>
          <a:p>
            <a:pPr lvl="1"/>
            <a:r>
              <a:rPr lang="en-US" sz="2000" dirty="0"/>
              <a:t>Typically removed</a:t>
            </a:r>
          </a:p>
          <a:p>
            <a:endParaRPr lang="en-US" sz="2000" dirty="0"/>
          </a:p>
        </p:txBody>
      </p:sp>
      <p:grpSp>
        <p:nvGrpSpPr>
          <p:cNvPr id="25" name="Group 24"/>
          <p:cNvGrpSpPr/>
          <p:nvPr/>
        </p:nvGrpSpPr>
        <p:grpSpPr>
          <a:xfrm>
            <a:off x="1519960" y="1709032"/>
            <a:ext cx="9662599" cy="1631009"/>
            <a:chOff x="1162407" y="1963641"/>
            <a:chExt cx="9662599" cy="1631009"/>
          </a:xfrm>
        </p:grpSpPr>
        <p:sp>
          <p:nvSpPr>
            <p:cNvPr id="4" name="Rectangle 3"/>
            <p:cNvSpPr/>
            <p:nvPr/>
          </p:nvSpPr>
          <p:spPr>
            <a:xfrm>
              <a:off x="6761269" y="3142147"/>
              <a:ext cx="4063737" cy="452503"/>
            </a:xfrm>
            <a:prstGeom prst="rect">
              <a:avLst/>
            </a:prstGeom>
            <a:ln>
              <a:solidFill>
                <a:srgbClr val="FFC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5" name="Rectangle 4"/>
            <p:cNvSpPr/>
            <p:nvPr/>
          </p:nvSpPr>
          <p:spPr>
            <a:xfrm>
              <a:off x="1162407" y="2028991"/>
              <a:ext cx="3935683" cy="1403446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i="1" dirty="0">
                  <a:solidFill>
                    <a:prstClr val="white"/>
                  </a:solidFill>
                </a:rPr>
                <a:t>“Learning about machine</a:t>
              </a:r>
              <a:br>
                <a:rPr lang="en-US" sz="2400" i="1" dirty="0">
                  <a:solidFill>
                    <a:prstClr val="white"/>
                  </a:solidFill>
                </a:rPr>
              </a:br>
              <a:r>
                <a:rPr lang="en-US" sz="2400" i="1" dirty="0">
                  <a:solidFill>
                    <a:prstClr val="white"/>
                  </a:solidFill>
                </a:rPr>
                <a:t>learning is fun.”</a:t>
              </a:r>
            </a:p>
          </p:txBody>
        </p:sp>
        <p:sp>
          <p:nvSpPr>
            <p:cNvPr id="6" name="Right Arrow 5"/>
            <p:cNvSpPr/>
            <p:nvPr/>
          </p:nvSpPr>
          <p:spPr>
            <a:xfrm>
              <a:off x="5511254" y="2521879"/>
              <a:ext cx="329070" cy="447536"/>
            </a:xfrm>
            <a:prstGeom prst="rightArrow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6761269" y="3147114"/>
              <a:ext cx="447536" cy="447536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prstClr val="black"/>
                  </a:solidFill>
                </a:rPr>
                <a:t>0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7208806" y="3147114"/>
              <a:ext cx="447536" cy="447536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prstClr val="black"/>
                  </a:solidFill>
                </a:rPr>
                <a:t>0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8037441" y="3147114"/>
              <a:ext cx="447536" cy="447536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prstClr val="black"/>
                  </a:solidFill>
                </a:rPr>
                <a:t>1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8842256" y="3147114"/>
              <a:ext cx="447536" cy="447536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prstClr val="black"/>
                  </a:solidFill>
                </a:rPr>
                <a:t>2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9623255" y="3147114"/>
              <a:ext cx="447536" cy="447536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prstClr val="black"/>
                  </a:solidFill>
                </a:rPr>
                <a:t>1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 rot="16200000">
              <a:off x="8467135" y="2409612"/>
              <a:ext cx="1154299" cy="4377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prstClr val="black"/>
                  </a:solidFill>
                </a:rPr>
                <a:t>learning</a:t>
              </a:r>
            </a:p>
          </p:txBody>
        </p:sp>
        <p:sp>
          <p:nvSpPr>
            <p:cNvPr id="13" name="Rectangle 12"/>
            <p:cNvSpPr/>
            <p:nvPr/>
          </p:nvSpPr>
          <p:spPr>
            <a:xfrm rot="16200000">
              <a:off x="6371242" y="2353669"/>
              <a:ext cx="1184113" cy="40405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>
                  <a:solidFill>
                    <a:srgbClr val="1A1A1A"/>
                  </a:solidFill>
                  <a:latin typeface="ArialMT" charset="0"/>
                </a:rPr>
                <a:t>aardvark</a:t>
              </a:r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 rot="16200000">
              <a:off x="9226214" y="2387692"/>
              <a:ext cx="1198143" cy="4377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>
                  <a:solidFill>
                    <a:prstClr val="black"/>
                  </a:solidFill>
                </a:rPr>
                <a:t>machine</a:t>
              </a:r>
              <a:endParaRPr lang="en-US" sz="2000" b="1" dirty="0">
                <a:solidFill>
                  <a:prstClr val="black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 rot="16200000">
              <a:off x="7943263" y="2656011"/>
              <a:ext cx="593109" cy="4377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prstClr val="black"/>
                  </a:solidFill>
                </a:rPr>
                <a:t>fun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661791" y="3130244"/>
              <a:ext cx="375648" cy="4040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s-IS">
                  <a:solidFill>
                    <a:prstClr val="black"/>
                  </a:solidFill>
                </a:rPr>
                <a:t>…</a:t>
              </a:r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8459712" y="3142149"/>
              <a:ext cx="375648" cy="4040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s-IS">
                  <a:solidFill>
                    <a:prstClr val="black"/>
                  </a:solidFill>
                </a:rPr>
                <a:t>…</a:t>
              </a:r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9281446" y="3142147"/>
              <a:ext cx="375648" cy="4040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s-IS">
                  <a:solidFill>
                    <a:prstClr val="black"/>
                  </a:solidFill>
                </a:rPr>
                <a:t>…</a:t>
              </a:r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0067454" y="3177873"/>
              <a:ext cx="375648" cy="4040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s-IS">
                  <a:solidFill>
                    <a:prstClr val="black"/>
                  </a:solidFill>
                </a:rPr>
                <a:t>…</a:t>
              </a:r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10377470" y="3147114"/>
              <a:ext cx="447536" cy="447536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prstClr val="black"/>
                  </a:solidFill>
                </a:rPr>
                <a:t>0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 rot="16200000">
              <a:off x="10101223" y="2467451"/>
              <a:ext cx="956550" cy="4040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prstClr val="black"/>
                  </a:solidFill>
                </a:rPr>
                <a:t>zyzzyva</a:t>
              </a:r>
            </a:p>
          </p:txBody>
        </p:sp>
        <p:sp>
          <p:nvSpPr>
            <p:cNvPr id="22" name="Rectangle 21"/>
            <p:cNvSpPr/>
            <p:nvPr/>
          </p:nvSpPr>
          <p:spPr>
            <a:xfrm rot="16200000">
              <a:off x="6831570" y="2391515"/>
              <a:ext cx="1108422" cy="40405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>
                  <a:solidFill>
                    <a:prstClr val="black"/>
                  </a:solidFill>
                </a:rPr>
                <a:t>aardwolf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5632001" y="3149533"/>
              <a:ext cx="945117" cy="4377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>
                  <a:solidFill>
                    <a:prstClr val="black"/>
                  </a:solidFill>
                </a:rPr>
                <a:t>Vector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953672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4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2172" y="0"/>
            <a:ext cx="5143500" cy="6858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96098" y="350227"/>
            <a:ext cx="327563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prstClr val="white"/>
                </a:solidFill>
              </a:rPr>
              <a:t>I made this art piece in graduate school</a:t>
            </a:r>
          </a:p>
          <a:p>
            <a:endParaRPr lang="en-US" sz="2400" dirty="0">
              <a:solidFill>
                <a:prstClr val="white"/>
              </a:solidFill>
            </a:endParaRPr>
          </a:p>
          <a:p>
            <a:r>
              <a:rPr lang="en-US" sz="2400" dirty="0">
                <a:solidFill>
                  <a:prstClr val="white"/>
                </a:solidFill>
              </a:rPr>
              <a:t>Do you see the stop word?</a:t>
            </a:r>
          </a:p>
          <a:p>
            <a:endParaRPr lang="en-US" sz="2400" dirty="0">
              <a:solidFill>
                <a:prstClr val="white"/>
              </a:solidFill>
            </a:endParaRPr>
          </a:p>
          <a:p>
            <a:r>
              <a:rPr lang="en-US" sz="2400" dirty="0">
                <a:solidFill>
                  <a:prstClr val="white"/>
                </a:solidFill>
              </a:rPr>
              <a:t>There used to be a dustbin and broom</a:t>
            </a:r>
          </a:p>
          <a:p>
            <a:r>
              <a:rPr lang="is-IS" sz="2400" dirty="0">
                <a:solidFill>
                  <a:prstClr val="white"/>
                </a:solidFill>
              </a:rPr>
              <a:t>…</a:t>
            </a:r>
            <a:r>
              <a:rPr lang="en-US" sz="2400" dirty="0">
                <a:solidFill>
                  <a:prstClr val="white"/>
                </a:solidFill>
              </a:rPr>
              <a:t> but the janitors got confused </a:t>
            </a:r>
            <a:r>
              <a:rPr lang="is-IS" sz="2400" dirty="0">
                <a:solidFill>
                  <a:prstClr val="white"/>
                </a:solidFill>
              </a:rPr>
              <a:t>…</a:t>
            </a:r>
            <a:endParaRPr lang="en-US" sz="24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7763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N-Gram Encoding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14052"/>
            <a:ext cx="10515600" cy="4362912"/>
          </a:xfrm>
        </p:spPr>
        <p:txBody>
          <a:bodyPr/>
          <a:lstStyle/>
          <a:p>
            <a:r>
              <a:rPr lang="en-US" dirty="0"/>
              <a:t>Sometimes word order matters: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How do we capture word order in a “vector” model?</a:t>
            </a:r>
          </a:p>
          <a:p>
            <a:pPr lvl="1"/>
            <a:r>
              <a:rPr lang="en-US" dirty="0"/>
              <a:t>N-Gram: </a:t>
            </a:r>
            <a:r>
              <a:rPr lang="en-US" i="1" dirty="0"/>
              <a:t>“Bag-of- sequences-of-words” </a:t>
            </a:r>
          </a:p>
        </p:txBody>
      </p:sp>
      <p:sp>
        <p:nvSpPr>
          <p:cNvPr id="4" name="Rectangle 3"/>
          <p:cNvSpPr/>
          <p:nvPr/>
        </p:nvSpPr>
        <p:spPr>
          <a:xfrm>
            <a:off x="838200" y="2536410"/>
            <a:ext cx="488746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i="1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The book was </a:t>
            </a:r>
            <a:r>
              <a:rPr lang="en-US" sz="3200" b="1" i="1" u="sng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not</a:t>
            </a:r>
            <a:r>
              <a:rPr lang="en-US" sz="3200" i="1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 well written but I did enjoy it.</a:t>
            </a:r>
            <a:endParaRPr lang="en-US" sz="32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885038" y="2536410"/>
            <a:ext cx="488746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i="1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The book was well written but I did </a:t>
            </a:r>
            <a:r>
              <a:rPr lang="en-US" sz="3200" b="1" i="1" u="sng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not</a:t>
            </a:r>
            <a:r>
              <a:rPr lang="en-US" sz="3200" i="1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 enjoy it.</a:t>
            </a:r>
            <a:endParaRPr lang="en-US" sz="32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6" name="Right Arrow 5"/>
          <p:cNvSpPr/>
          <p:nvPr/>
        </p:nvSpPr>
        <p:spPr>
          <a:xfrm>
            <a:off x="5725666" y="2757948"/>
            <a:ext cx="530942" cy="42770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005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4B330B9-9AE1-D34E-8E94-D2E511EC8C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3636" y="4366932"/>
            <a:ext cx="2344905" cy="64118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2018BFE-5363-704C-88E8-D75367DA992C}"/>
              </a:ext>
            </a:extLst>
          </p:cNvPr>
          <p:cNvSpPr txBox="1"/>
          <p:nvPr/>
        </p:nvSpPr>
        <p:spPr>
          <a:xfrm>
            <a:off x="723498" y="266967"/>
            <a:ext cx="10770348" cy="132343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4800" dirty="0"/>
              <a:t>Prediction (Testing)</a:t>
            </a:r>
          </a:p>
          <a:p>
            <a:r>
              <a:rPr lang="en-US" sz="3200" dirty="0"/>
              <a:t>Sometimes also called inference and scoring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588B6A-194B-4D4F-ADBC-959B1D1D21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3636" y="2644063"/>
            <a:ext cx="328717" cy="30817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89101FB9-8448-8D4E-91FE-30143A172E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9959" y="2105230"/>
            <a:ext cx="5918200" cy="3962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62D902C-A5FB-5347-8017-60EA1C6DFA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72959" y="3994744"/>
            <a:ext cx="1077807" cy="546714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06883DA5-FE15-5441-AEB8-1DD87D6371F3}"/>
              </a:ext>
            </a:extLst>
          </p:cNvPr>
          <p:cNvGrpSpPr/>
          <p:nvPr/>
        </p:nvGrpSpPr>
        <p:grpSpPr>
          <a:xfrm>
            <a:off x="9414328" y="5056629"/>
            <a:ext cx="328717" cy="585648"/>
            <a:chOff x="9584658" y="5406252"/>
            <a:chExt cx="328717" cy="585648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1DB9282B-B7DF-554D-86EB-1C19D5AFE237}"/>
                </a:ext>
              </a:extLst>
            </p:cNvPr>
            <p:cNvSpPr/>
            <p:nvPr/>
          </p:nvSpPr>
          <p:spPr>
            <a:xfrm>
              <a:off x="9668869" y="5406252"/>
              <a:ext cx="160296" cy="160296"/>
            </a:xfrm>
            <a:prstGeom prst="ellipse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E8E3498D-0AA0-7A4D-BFD6-7757D370AB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584658" y="5683728"/>
              <a:ext cx="328717" cy="308172"/>
            </a:xfrm>
            <a:prstGeom prst="rect">
              <a:avLst/>
            </a:prstGeom>
          </p:spPr>
        </p:pic>
      </p:grpSp>
      <p:pic>
        <p:nvPicPr>
          <p:cNvPr id="37" name="Picture 36">
            <a:extLst>
              <a:ext uri="{FF2B5EF4-FFF2-40B4-BE49-F238E27FC236}">
                <a16:creationId xmlns:a16="http://schemas.microsoft.com/office/drawing/2014/main" id="{A8179C8A-5D10-9746-B1B0-7C3536893B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61621" y="5918435"/>
            <a:ext cx="4051300" cy="5715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4BBB90E-C884-4640-B102-709CF7EC0C15}"/>
              </a:ext>
            </a:extLst>
          </p:cNvPr>
          <p:cNvSpPr txBox="1"/>
          <p:nvPr/>
        </p:nvSpPr>
        <p:spPr>
          <a:xfrm>
            <a:off x="583452" y="1898689"/>
            <a:ext cx="6023536" cy="3970318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800" dirty="0"/>
              <a:t>Receive a </a:t>
            </a:r>
            <a:r>
              <a:rPr lang="en-US" sz="2800" b="1" dirty="0"/>
              <a:t>new </a:t>
            </a:r>
            <a:r>
              <a:rPr lang="en-US" sz="2800" dirty="0"/>
              <a:t>query point</a:t>
            </a:r>
          </a:p>
          <a:p>
            <a:pPr marL="514350" indent="-514350">
              <a:buFont typeface="+mj-lt"/>
              <a:buAutoNum type="arabicPeriod"/>
            </a:pPr>
            <a:endParaRPr lang="en-US" sz="2800" dirty="0"/>
          </a:p>
          <a:p>
            <a:pPr marL="514350" indent="-514350">
              <a:buFont typeface="+mj-lt"/>
              <a:buAutoNum type="arabicPeriod"/>
            </a:pPr>
            <a:endParaRPr lang="en-US" sz="2800" dirty="0"/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Make prediction using</a:t>
            </a:r>
            <a:br>
              <a:rPr lang="en-US" sz="2800" dirty="0"/>
            </a:br>
            <a:r>
              <a:rPr lang="en-US" sz="2800" dirty="0"/>
              <a:t>learned model</a:t>
            </a:r>
          </a:p>
          <a:p>
            <a:pPr marL="514350" indent="-514350">
              <a:buFont typeface="+mj-lt"/>
              <a:buAutoNum type="arabicPeriod"/>
            </a:pPr>
            <a:endParaRPr lang="en-US" sz="2800" dirty="0"/>
          </a:p>
          <a:p>
            <a:pPr marL="514350" indent="-514350">
              <a:buFont typeface="+mj-lt"/>
              <a:buAutoNum type="arabicPeriod"/>
            </a:pPr>
            <a:endParaRPr lang="en-US" sz="2800" dirty="0"/>
          </a:p>
          <a:p>
            <a:pPr marL="514350" indent="-514350">
              <a:buFont typeface="+mj-lt"/>
              <a:buAutoNum type="arabicPeriod"/>
            </a:pPr>
            <a:endParaRPr lang="en-US" sz="2800" dirty="0"/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Test Error (using squared loss)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B11E090-70AE-5B40-AD30-730E865FED9A}"/>
              </a:ext>
            </a:extLst>
          </p:cNvPr>
          <p:cNvGrpSpPr/>
          <p:nvPr/>
        </p:nvGrpSpPr>
        <p:grpSpPr>
          <a:xfrm>
            <a:off x="9506831" y="2782903"/>
            <a:ext cx="465477" cy="663729"/>
            <a:chOff x="9506831" y="2782903"/>
            <a:chExt cx="465477" cy="663729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E61DFAFB-0AA2-6F4E-8895-F8EF413699B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781808" y="2782903"/>
              <a:ext cx="190500" cy="266700"/>
            </a:xfrm>
            <a:prstGeom prst="rect">
              <a:avLst/>
            </a:prstGeom>
          </p:spPr>
        </p:pic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32A2EAE-84D0-5141-B7BD-6AB59DE1C4BE}"/>
                </a:ext>
              </a:extLst>
            </p:cNvPr>
            <p:cNvCxnSpPr>
              <a:cxnSpLocks/>
              <a:stCxn id="17" idx="4"/>
            </p:cNvCxnSpPr>
            <p:nvPr/>
          </p:nvCxnSpPr>
          <p:spPr>
            <a:xfrm flipH="1">
              <a:off x="9580335" y="2986522"/>
              <a:ext cx="6644" cy="460110"/>
            </a:xfrm>
            <a:prstGeom prst="line">
              <a:avLst/>
            </a:prstGeom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834697EB-7905-7242-ACAC-4545E27ABB84}"/>
                </a:ext>
              </a:extLst>
            </p:cNvPr>
            <p:cNvSpPr/>
            <p:nvPr/>
          </p:nvSpPr>
          <p:spPr>
            <a:xfrm>
              <a:off x="9506831" y="2826226"/>
              <a:ext cx="160296" cy="160296"/>
            </a:xfrm>
            <a:prstGeom prst="ellipse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5102268-8685-6C4F-BC9D-25CBF3BF45B7}"/>
              </a:ext>
            </a:extLst>
          </p:cNvPr>
          <p:cNvGrpSpPr/>
          <p:nvPr/>
        </p:nvGrpSpPr>
        <p:grpSpPr>
          <a:xfrm>
            <a:off x="9498539" y="3235156"/>
            <a:ext cx="1583731" cy="1901621"/>
            <a:chOff x="9668869" y="3584779"/>
            <a:chExt cx="1583731" cy="1901621"/>
          </a:xfrm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76A76A60-8F33-3543-BA95-7A4C756FF6C2}"/>
                </a:ext>
              </a:extLst>
            </p:cNvPr>
            <p:cNvCxnSpPr>
              <a:cxnSpLocks/>
            </p:cNvCxnSpPr>
            <p:nvPr/>
          </p:nvCxnSpPr>
          <p:spPr>
            <a:xfrm>
              <a:off x="9749017" y="3753853"/>
              <a:ext cx="0" cy="173254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41E91F6-B5B3-6B44-A96A-A363E24A67DF}"/>
                </a:ext>
              </a:extLst>
            </p:cNvPr>
            <p:cNvSpPr/>
            <p:nvPr/>
          </p:nvSpPr>
          <p:spPr>
            <a:xfrm>
              <a:off x="9668869" y="3673705"/>
              <a:ext cx="160296" cy="160296"/>
            </a:xfrm>
            <a:prstGeom prst="ellipse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58E727B6-9849-DE45-B14B-A5505942838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909313" y="3584779"/>
              <a:ext cx="1343287" cy="36730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5082492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3677" y="4838001"/>
            <a:ext cx="10391264" cy="1325563"/>
          </a:xfrm>
        </p:spPr>
        <p:txBody>
          <a:bodyPr/>
          <a:lstStyle/>
          <a:p>
            <a:r>
              <a:rPr lang="en-US" dirty="0"/>
              <a:t>2-Gram Encoding</a:t>
            </a:r>
          </a:p>
        </p:txBody>
      </p:sp>
      <p:sp>
        <p:nvSpPr>
          <p:cNvPr id="4" name="Rectangle 3"/>
          <p:cNvSpPr/>
          <p:nvPr/>
        </p:nvSpPr>
        <p:spPr>
          <a:xfrm>
            <a:off x="2671805" y="433290"/>
            <a:ext cx="827021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accent3"/>
                </a:solidFill>
              </a:rPr>
              <a:t>The</a:t>
            </a:r>
            <a:r>
              <a:rPr lang="en-US" sz="2800" dirty="0"/>
              <a:t> book </a:t>
            </a:r>
            <a:r>
              <a:rPr lang="en-US" sz="2800" dirty="0">
                <a:solidFill>
                  <a:schemeClr val="accent3"/>
                </a:solidFill>
              </a:rPr>
              <a:t>was</a:t>
            </a:r>
            <a:r>
              <a:rPr lang="en-US" sz="2800" dirty="0"/>
              <a:t> well written </a:t>
            </a:r>
            <a:r>
              <a:rPr lang="en-US" sz="2800" dirty="0">
                <a:solidFill>
                  <a:schemeClr val="accent3"/>
                </a:solidFill>
              </a:rPr>
              <a:t>but I</a:t>
            </a:r>
            <a:r>
              <a:rPr lang="en-US" sz="2800" dirty="0"/>
              <a:t> </a:t>
            </a:r>
            <a:r>
              <a:rPr lang="en-US" sz="2800" dirty="0">
                <a:solidFill>
                  <a:schemeClr val="accent3"/>
                </a:solidFill>
              </a:rPr>
              <a:t>did</a:t>
            </a:r>
            <a:r>
              <a:rPr lang="en-US" sz="2800" dirty="0"/>
              <a:t> not enjoy </a:t>
            </a:r>
            <a:r>
              <a:rPr lang="en-US" sz="2800" dirty="0">
                <a:solidFill>
                  <a:schemeClr val="accent3"/>
                </a:solidFill>
              </a:rPr>
              <a:t>it</a:t>
            </a:r>
            <a:r>
              <a:rPr lang="en-US" sz="2800" dirty="0"/>
              <a:t>.</a:t>
            </a:r>
          </a:p>
        </p:txBody>
      </p:sp>
      <p:sp>
        <p:nvSpPr>
          <p:cNvPr id="5" name="Rectangle 4"/>
          <p:cNvSpPr/>
          <p:nvPr/>
        </p:nvSpPr>
        <p:spPr>
          <a:xfrm>
            <a:off x="808703" y="1572957"/>
            <a:ext cx="209544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/>
              <a:t>book well</a:t>
            </a:r>
            <a:endParaRPr lang="en-US" sz="3200" dirty="0"/>
          </a:p>
        </p:txBody>
      </p:sp>
      <p:sp>
        <p:nvSpPr>
          <p:cNvPr id="6" name="Rectangle 5"/>
          <p:cNvSpPr/>
          <p:nvPr/>
        </p:nvSpPr>
        <p:spPr>
          <a:xfrm>
            <a:off x="808703" y="3750488"/>
            <a:ext cx="204575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not enjoy</a:t>
            </a:r>
          </a:p>
        </p:txBody>
      </p:sp>
      <p:sp>
        <p:nvSpPr>
          <p:cNvPr id="7" name="Rectangle 6"/>
          <p:cNvSpPr/>
          <p:nvPr/>
        </p:nvSpPr>
        <p:spPr>
          <a:xfrm>
            <a:off x="808703" y="2298801"/>
            <a:ext cx="241123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well written</a:t>
            </a:r>
          </a:p>
        </p:txBody>
      </p:sp>
      <p:sp>
        <p:nvSpPr>
          <p:cNvPr id="8" name="Rectangle 7"/>
          <p:cNvSpPr/>
          <p:nvPr/>
        </p:nvSpPr>
        <p:spPr>
          <a:xfrm>
            <a:off x="808703" y="3024645"/>
            <a:ext cx="229902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written not</a:t>
            </a:r>
          </a:p>
        </p:txBody>
      </p:sp>
      <p:sp>
        <p:nvSpPr>
          <p:cNvPr id="9" name="Right Brace 8"/>
          <p:cNvSpPr/>
          <p:nvPr/>
        </p:nvSpPr>
        <p:spPr>
          <a:xfrm rot="5400000">
            <a:off x="4500168" y="-105233"/>
            <a:ext cx="418116" cy="2494533"/>
          </a:xfrm>
          <a:prstGeom prst="righ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Brace 9"/>
          <p:cNvSpPr/>
          <p:nvPr/>
        </p:nvSpPr>
        <p:spPr>
          <a:xfrm rot="5400000">
            <a:off x="5854281" y="291222"/>
            <a:ext cx="732279" cy="2015785"/>
          </a:xfrm>
          <a:prstGeom prst="rightBrace">
            <a:avLst>
              <a:gd name="adj1" fmla="val 8333"/>
              <a:gd name="adj2" fmla="val 75382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Brace 10"/>
          <p:cNvSpPr/>
          <p:nvPr/>
        </p:nvSpPr>
        <p:spPr>
          <a:xfrm rot="5400000">
            <a:off x="7148408" y="-142348"/>
            <a:ext cx="1149108" cy="3346825"/>
          </a:xfrm>
          <a:prstGeom prst="righ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Brace 11"/>
          <p:cNvSpPr/>
          <p:nvPr/>
        </p:nvSpPr>
        <p:spPr>
          <a:xfrm rot="5400000">
            <a:off x="8833483" y="877143"/>
            <a:ext cx="1513748" cy="1672483"/>
          </a:xfrm>
          <a:prstGeom prst="righ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Elbow Connector 12"/>
          <p:cNvCxnSpPr>
            <a:endCxn id="7" idx="3"/>
          </p:cNvCxnSpPr>
          <p:nvPr/>
        </p:nvCxnSpPr>
        <p:spPr>
          <a:xfrm rot="5400000">
            <a:off x="3599157" y="752044"/>
            <a:ext cx="418292" cy="1808310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Oval 13"/>
          <p:cNvSpPr/>
          <p:nvPr/>
        </p:nvSpPr>
        <p:spPr>
          <a:xfrm>
            <a:off x="4635559" y="1293256"/>
            <a:ext cx="153797" cy="15379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5636404" y="1619483"/>
            <a:ext cx="153797" cy="15379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7651487" y="2080833"/>
            <a:ext cx="153797" cy="15379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9513458" y="2416774"/>
            <a:ext cx="153797" cy="15379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Elbow Connector 17"/>
          <p:cNvCxnSpPr>
            <a:endCxn id="13" idx="3"/>
          </p:cNvCxnSpPr>
          <p:nvPr/>
        </p:nvCxnSpPr>
        <p:spPr>
          <a:xfrm rot="5400000">
            <a:off x="4057668" y="935553"/>
            <a:ext cx="817909" cy="2493362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Elbow Connector 18"/>
          <p:cNvCxnSpPr>
            <a:endCxn id="14" idx="3"/>
          </p:cNvCxnSpPr>
          <p:nvPr/>
        </p:nvCxnSpPr>
        <p:spPr>
          <a:xfrm rot="5400000">
            <a:off x="4876857" y="465503"/>
            <a:ext cx="1082403" cy="4620656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Elbow Connector 19"/>
          <p:cNvCxnSpPr>
            <a:endCxn id="8" idx="3"/>
          </p:cNvCxnSpPr>
          <p:nvPr/>
        </p:nvCxnSpPr>
        <p:spPr>
          <a:xfrm rot="5400000">
            <a:off x="5486255" y="-61227"/>
            <a:ext cx="1472305" cy="6735901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774105" y="335102"/>
            <a:ext cx="1385316" cy="6463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Removed</a:t>
            </a:r>
            <a:br>
              <a:rPr lang="en-US" dirty="0"/>
            </a:br>
            <a:r>
              <a:rPr lang="en-US" dirty="0"/>
              <a:t>stop words</a:t>
            </a:r>
          </a:p>
        </p:txBody>
      </p:sp>
      <p:grpSp>
        <p:nvGrpSpPr>
          <p:cNvPr id="43" name="Group 42"/>
          <p:cNvGrpSpPr/>
          <p:nvPr/>
        </p:nvGrpSpPr>
        <p:grpSpPr>
          <a:xfrm>
            <a:off x="6169231" y="4252693"/>
            <a:ext cx="5422691" cy="2304373"/>
            <a:chOff x="4855690" y="3765994"/>
            <a:chExt cx="6455378" cy="2743214"/>
          </a:xfrm>
        </p:grpSpPr>
        <p:sp>
          <p:nvSpPr>
            <p:cNvPr id="22" name="Rectangle 21"/>
            <p:cNvSpPr/>
            <p:nvPr/>
          </p:nvSpPr>
          <p:spPr>
            <a:xfrm rot="16200000">
              <a:off x="6619614" y="4750687"/>
              <a:ext cx="1879041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b="1" dirty="0"/>
                <a:t>book well</a:t>
              </a:r>
            </a:p>
          </p:txBody>
        </p:sp>
        <p:sp>
          <p:nvSpPr>
            <p:cNvPr id="23" name="Rectangle 22"/>
            <p:cNvSpPr/>
            <p:nvPr/>
          </p:nvSpPr>
          <p:spPr>
            <a:xfrm rot="16200000">
              <a:off x="7513068" y="4733823"/>
              <a:ext cx="1811714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b="1"/>
                <a:t>not enjoy</a:t>
              </a:r>
              <a:endParaRPr lang="en-US" sz="2800" b="1" dirty="0"/>
            </a:p>
          </p:txBody>
        </p:sp>
        <p:sp>
          <p:nvSpPr>
            <p:cNvPr id="24" name="Rectangle 23"/>
            <p:cNvSpPr/>
            <p:nvPr/>
          </p:nvSpPr>
          <p:spPr>
            <a:xfrm rot="16200000">
              <a:off x="8192988" y="4565733"/>
              <a:ext cx="2122697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b="1" dirty="0"/>
                <a:t>well written</a:t>
              </a:r>
            </a:p>
          </p:txBody>
        </p:sp>
        <p:sp>
          <p:nvSpPr>
            <p:cNvPr id="25" name="Rectangle 24"/>
            <p:cNvSpPr/>
            <p:nvPr/>
          </p:nvSpPr>
          <p:spPr>
            <a:xfrm rot="16200000">
              <a:off x="9179653" y="4635187"/>
              <a:ext cx="1984839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b="1" dirty="0"/>
                <a:t>written not</a:t>
              </a: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5969782" y="6021516"/>
              <a:ext cx="5341286" cy="487692"/>
            </a:xfrm>
            <a:prstGeom prst="rect">
              <a:avLst/>
            </a:prstGeom>
            <a:ln>
              <a:solidFill>
                <a:srgbClr val="FFC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prstClr val="black"/>
                </a:solidFill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5969781" y="6026869"/>
              <a:ext cx="482339" cy="482339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prstClr val="black"/>
                  </a:solidFill>
                </a:rPr>
                <a:t>0</a:t>
              </a: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6452120" y="6026869"/>
              <a:ext cx="482339" cy="482339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>
                  <a:solidFill>
                    <a:prstClr val="black"/>
                  </a:solidFill>
                </a:rPr>
                <a:t>0</a:t>
              </a: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7345195" y="6026869"/>
              <a:ext cx="482339" cy="482339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prstClr val="black"/>
                  </a:solidFill>
                </a:rPr>
                <a:t>1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8212596" y="6026869"/>
              <a:ext cx="482339" cy="482339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prstClr val="black"/>
                  </a:solidFill>
                </a:rPr>
                <a:t>1</a:t>
              </a: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9054330" y="6026869"/>
              <a:ext cx="482339" cy="482339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prstClr val="black"/>
                  </a:solidFill>
                </a:rPr>
                <a:t>1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6940332" y="6008687"/>
              <a:ext cx="3898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s-IS" sz="1600">
                  <a:solidFill>
                    <a:prstClr val="black"/>
                  </a:solidFill>
                </a:rPr>
                <a:t>…</a:t>
              </a:r>
              <a:endParaRPr lang="en-US" sz="1600" dirty="0">
                <a:solidFill>
                  <a:prstClr val="black"/>
                </a:solidFill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7800304" y="6021518"/>
              <a:ext cx="3898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s-IS" sz="1600">
                  <a:solidFill>
                    <a:prstClr val="black"/>
                  </a:solidFill>
                </a:rPr>
                <a:t>…</a:t>
              </a:r>
              <a:endParaRPr lang="en-US" sz="1600" dirty="0">
                <a:solidFill>
                  <a:prstClr val="black"/>
                </a:solidFill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8685940" y="6021516"/>
              <a:ext cx="3898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s-IS" sz="1600">
                  <a:solidFill>
                    <a:prstClr val="black"/>
                  </a:solidFill>
                </a:rPr>
                <a:t>…</a:t>
              </a:r>
              <a:endParaRPr lang="en-US" sz="1600" dirty="0">
                <a:solidFill>
                  <a:prstClr val="black"/>
                </a:solidFill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9536669" y="6060020"/>
              <a:ext cx="3898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s-IS" sz="1600">
                  <a:solidFill>
                    <a:prstClr val="black"/>
                  </a:solidFill>
                </a:rPr>
                <a:t>…</a:t>
              </a:r>
              <a:endParaRPr lang="en-US" sz="1600" dirty="0">
                <a:solidFill>
                  <a:prstClr val="black"/>
                </a:solidFill>
              </a:endParaRP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10828728" y="6026869"/>
              <a:ext cx="482339" cy="482339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>
                  <a:solidFill>
                    <a:prstClr val="black"/>
                  </a:solidFill>
                </a:rPr>
                <a:t>0</a:t>
              </a: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855690" y="6029241"/>
              <a:ext cx="9444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prstClr val="black"/>
                  </a:solidFill>
                </a:rPr>
                <a:t>Vector</a:t>
              </a: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9941529" y="6026869"/>
              <a:ext cx="482339" cy="482339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prstClr val="black"/>
                  </a:solidFill>
                </a:rPr>
                <a:t>1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10423867" y="6060020"/>
              <a:ext cx="3898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s-IS" sz="1600">
                  <a:solidFill>
                    <a:prstClr val="black"/>
                  </a:solidFill>
                </a:rPr>
                <a:t>…</a:t>
              </a:r>
              <a:endParaRPr lang="en-US" sz="1600" dirty="0">
                <a:solidFill>
                  <a:prstClr val="black"/>
                </a:solidFill>
              </a:endParaRPr>
            </a:p>
          </p:txBody>
        </p:sp>
        <p:sp>
          <p:nvSpPr>
            <p:cNvPr id="40" name="Rectangle 39"/>
            <p:cNvSpPr/>
            <p:nvPr/>
          </p:nvSpPr>
          <p:spPr>
            <a:xfrm rot="16200000">
              <a:off x="5287465" y="4860045"/>
              <a:ext cx="180690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/>
                <a:t>aardvark airlines</a:t>
              </a:r>
            </a:p>
          </p:txBody>
        </p:sp>
        <p:sp>
          <p:nvSpPr>
            <p:cNvPr id="41" name="Rectangle 40"/>
            <p:cNvSpPr/>
            <p:nvPr/>
          </p:nvSpPr>
          <p:spPr>
            <a:xfrm rot="16200000">
              <a:off x="6020497" y="5180646"/>
              <a:ext cx="123142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/>
                <a:t>apple pen</a:t>
              </a:r>
              <a:endParaRPr lang="en-US" sz="1600" dirty="0"/>
            </a:p>
          </p:txBody>
        </p:sp>
        <p:sp>
          <p:nvSpPr>
            <p:cNvPr id="42" name="Rectangle 41"/>
            <p:cNvSpPr/>
            <p:nvPr/>
          </p:nvSpPr>
          <p:spPr>
            <a:xfrm rot="16200000">
              <a:off x="10519635" y="5272625"/>
              <a:ext cx="111921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/>
                <a:t>zyzzyva sf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06666105"/>
      </p:ext>
    </p:extLst>
  </p:cSld>
  <p:clrMapOvr>
    <a:masterClrMapping/>
  </p:clrMapOvr>
  <p:transition spd="slow">
    <p:push dir="u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148147"/>
            <a:ext cx="10801350" cy="1325563"/>
          </a:xfrm>
        </p:spPr>
        <p:txBody>
          <a:bodyPr/>
          <a:lstStyle/>
          <a:p>
            <a:r>
              <a:rPr lang="en-US" dirty="0"/>
              <a:t>N-Gram Encoding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49796"/>
            <a:ext cx="10515600" cy="5408203"/>
          </a:xfrm>
        </p:spPr>
        <p:txBody>
          <a:bodyPr>
            <a:normAutofit/>
          </a:bodyPr>
          <a:lstStyle/>
          <a:p>
            <a:r>
              <a:rPr lang="en-US" dirty="0"/>
              <a:t>Sometimes word order matters: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How do we capture word order in a “vector” model?</a:t>
            </a:r>
          </a:p>
          <a:p>
            <a:pPr lvl="1"/>
            <a:r>
              <a:rPr lang="en-US" dirty="0"/>
              <a:t>N-Gram: </a:t>
            </a:r>
            <a:r>
              <a:rPr lang="en-US" i="1" dirty="0"/>
              <a:t>“Bag-of- sequences-of-words” </a:t>
            </a:r>
          </a:p>
          <a:p>
            <a:r>
              <a:rPr lang="en-US" dirty="0"/>
              <a:t>Issues:</a:t>
            </a:r>
          </a:p>
          <a:p>
            <a:pPr lvl="1"/>
            <a:r>
              <a:rPr lang="en-US" dirty="0"/>
              <a:t>Can be very sparse (many combinations occur only once)</a:t>
            </a:r>
          </a:p>
          <a:p>
            <a:pPr lvl="1"/>
            <a:r>
              <a:rPr lang="en-US" dirty="0"/>
              <a:t>Many combinations will only occur at prediction time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/>
              <a:t>drop ..</a:t>
            </a:r>
          </a:p>
          <a:p>
            <a:pPr lvl="1"/>
            <a:r>
              <a:rPr lang="en-US" dirty="0"/>
              <a:t>Often use hashing approximation:</a:t>
            </a:r>
          </a:p>
          <a:p>
            <a:pPr lvl="2"/>
            <a:r>
              <a:rPr lang="en-US" dirty="0"/>
              <a:t>Increment counter at </a:t>
            </a:r>
            <a:r>
              <a:rPr lang="en-US" b="1" i="1" dirty="0"/>
              <a:t>hash(“not enjoy”)</a:t>
            </a:r>
            <a:r>
              <a:rPr lang="en-US" i="1" dirty="0"/>
              <a:t> collisions are okay</a:t>
            </a:r>
            <a:endParaRPr lang="en-US" b="1" i="1" dirty="0"/>
          </a:p>
          <a:p>
            <a:pPr lvl="1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38200" y="2068640"/>
            <a:ext cx="488746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i="1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The book was </a:t>
            </a:r>
            <a:r>
              <a:rPr lang="en-US" sz="3200" b="1" i="1" u="sng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not</a:t>
            </a:r>
            <a:r>
              <a:rPr lang="en-US" sz="3200" i="1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 well written but I did enjoy it.</a:t>
            </a:r>
            <a:endParaRPr lang="en-US" sz="32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885038" y="2068640"/>
            <a:ext cx="488746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i="1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The book was well written but I did </a:t>
            </a:r>
            <a:r>
              <a:rPr lang="en-US" sz="3200" b="1" i="1" u="sng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not</a:t>
            </a:r>
            <a:r>
              <a:rPr lang="en-US" sz="3200" i="1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 enjoy it.</a:t>
            </a:r>
            <a:endParaRPr lang="en-US" sz="32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6" name="Right Arrow 5"/>
          <p:cNvSpPr/>
          <p:nvPr/>
        </p:nvSpPr>
        <p:spPr>
          <a:xfrm>
            <a:off x="5725666" y="2290178"/>
            <a:ext cx="530942" cy="42770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87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7539" y="200754"/>
            <a:ext cx="10801350" cy="1325563"/>
          </a:xfrm>
        </p:spPr>
        <p:txBody>
          <a:bodyPr/>
          <a:lstStyle/>
          <a:p>
            <a:r>
              <a:rPr lang="en-US" dirty="0"/>
              <a:t>Feature Transformations to Capture Domain Knowledge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3289" y="1705704"/>
            <a:ext cx="10515600" cy="4351339"/>
          </a:xfrm>
        </p:spPr>
        <p:txBody>
          <a:bodyPr/>
          <a:lstStyle/>
          <a:p>
            <a:r>
              <a:rPr lang="en-US" dirty="0"/>
              <a:t>Feature functions capture domain knowledge by introducing </a:t>
            </a:r>
            <a:r>
              <a:rPr lang="en-US" b="1" dirty="0"/>
              <a:t>additional information </a:t>
            </a:r>
            <a:r>
              <a:rPr lang="en-US" dirty="0"/>
              <a:t>from other sources </a:t>
            </a:r>
            <a:br>
              <a:rPr lang="en-US" dirty="0"/>
            </a:br>
            <a:r>
              <a:rPr lang="en-US" b="1" dirty="0"/>
              <a:t>and/or combining features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Encoding non-linear patterns</a:t>
            </a:r>
          </a:p>
          <a:p>
            <a:pPr lvl="1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C4DAF71-B805-9D46-A706-533D839F28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8907" y="3189950"/>
            <a:ext cx="5892800" cy="406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77490BD-F047-0244-B4A4-3F11EA873F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3214" y="4939919"/>
            <a:ext cx="4445000" cy="7493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37022AB-D43D-7A4E-B635-5EC8AEEBCC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0485" y="4010661"/>
            <a:ext cx="4074746" cy="283551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A8DDA1B-B7EE-A145-A2C9-2D85A17F6511}"/>
              </a:ext>
            </a:extLst>
          </p:cNvPr>
          <p:cNvSpPr txBox="1"/>
          <p:nvPr/>
        </p:nvSpPr>
        <p:spPr>
          <a:xfrm>
            <a:off x="8126083" y="2730925"/>
            <a:ext cx="3459601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Could do a database lookup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80DE1D-5CAE-1242-AA6D-AE1E25D9E0C0}"/>
              </a:ext>
            </a:extLst>
          </p:cNvPr>
          <p:cNvSpPr txBox="1"/>
          <p:nvPr/>
        </p:nvSpPr>
        <p:spPr>
          <a:xfrm>
            <a:off x="7957707" y="5687711"/>
            <a:ext cx="2007281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Diurnal patterns.</a:t>
            </a:r>
          </a:p>
        </p:txBody>
      </p:sp>
    </p:spTree>
    <p:extLst>
      <p:ext uri="{BB962C8B-B14F-4D97-AF65-F5344CB8AC3E}">
        <p14:creationId xmlns:p14="http://schemas.microsoft.com/office/powerpoint/2010/main" val="2562792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F4DE9D-08BE-3649-AAA8-35A79689D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Feature Matrix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591B05-28F2-6648-8B66-24AA889D56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4522" y="616439"/>
            <a:ext cx="525585" cy="578144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15391BF3-9986-1947-B16C-5F06AA0F275E}"/>
              </a:ext>
            </a:extLst>
          </p:cNvPr>
          <p:cNvGrpSpPr/>
          <p:nvPr/>
        </p:nvGrpSpPr>
        <p:grpSpPr>
          <a:xfrm>
            <a:off x="3368683" y="1477302"/>
            <a:ext cx="5905811" cy="2243170"/>
            <a:chOff x="1189470" y="2575617"/>
            <a:chExt cx="5905811" cy="224317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BF326F56-3AF6-9B48-9BC7-CC965B0EBEE6}"/>
                </a:ext>
              </a:extLst>
            </p:cNvPr>
            <p:cNvGrpSpPr/>
            <p:nvPr/>
          </p:nvGrpSpPr>
          <p:grpSpPr>
            <a:xfrm>
              <a:off x="1189470" y="2672538"/>
              <a:ext cx="5905811" cy="2146249"/>
              <a:chOff x="1189469" y="1347614"/>
              <a:chExt cx="9551591" cy="3471173"/>
            </a:xfrm>
          </p:grpSpPr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9300233D-19C8-5045-8A9C-82AC215730A6}"/>
                  </a:ext>
                </a:extLst>
              </p:cNvPr>
              <p:cNvSpPr/>
              <p:nvPr/>
            </p:nvSpPr>
            <p:spPr>
              <a:xfrm>
                <a:off x="1189469" y="1780359"/>
                <a:ext cx="3739274" cy="2634292"/>
              </a:xfrm>
              <a:custGeom>
                <a:avLst/>
                <a:gdLst>
                  <a:gd name="connsiteX0" fmla="*/ 764836 w 3739274"/>
                  <a:gd name="connsiteY0" fmla="*/ 1751736 h 2634292"/>
                  <a:gd name="connsiteX1" fmla="*/ 47660 w 3739274"/>
                  <a:gd name="connsiteY1" fmla="*/ 353242 h 2634292"/>
                  <a:gd name="connsiteX2" fmla="*/ 2055754 w 3739274"/>
                  <a:gd name="connsiteY2" fmla="*/ 460818 h 2634292"/>
                  <a:gd name="connsiteX3" fmla="*/ 2988083 w 3739274"/>
                  <a:gd name="connsiteY3" fmla="*/ 102230 h 2634292"/>
                  <a:gd name="connsiteX4" fmla="*/ 3723189 w 3739274"/>
                  <a:gd name="connsiteY4" fmla="*/ 2576489 h 2634292"/>
                  <a:gd name="connsiteX5" fmla="*/ 2270907 w 3739274"/>
                  <a:gd name="connsiteY5" fmla="*/ 1841383 h 2634292"/>
                  <a:gd name="connsiteX6" fmla="*/ 764836 w 3739274"/>
                  <a:gd name="connsiteY6" fmla="*/ 1751736 h 26342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39274" h="2634292">
                    <a:moveTo>
                      <a:pt x="764836" y="1751736"/>
                    </a:moveTo>
                    <a:cubicBezTo>
                      <a:pt x="394295" y="1503713"/>
                      <a:pt x="-167493" y="568395"/>
                      <a:pt x="47660" y="353242"/>
                    </a:cubicBezTo>
                    <a:cubicBezTo>
                      <a:pt x="262813" y="138089"/>
                      <a:pt x="1565684" y="502653"/>
                      <a:pt x="2055754" y="460818"/>
                    </a:cubicBezTo>
                    <a:cubicBezTo>
                      <a:pt x="2545824" y="418983"/>
                      <a:pt x="2710177" y="-250382"/>
                      <a:pt x="2988083" y="102230"/>
                    </a:cubicBezTo>
                    <a:cubicBezTo>
                      <a:pt x="3265989" y="454842"/>
                      <a:pt x="3842718" y="2286630"/>
                      <a:pt x="3723189" y="2576489"/>
                    </a:cubicBezTo>
                    <a:cubicBezTo>
                      <a:pt x="3603660" y="2866348"/>
                      <a:pt x="2757989" y="1978842"/>
                      <a:pt x="2270907" y="1841383"/>
                    </a:cubicBezTo>
                    <a:cubicBezTo>
                      <a:pt x="1783825" y="1703924"/>
                      <a:pt x="1135377" y="1999759"/>
                      <a:pt x="764836" y="1751736"/>
                    </a:cubicBezTo>
                    <a:close/>
                  </a:path>
                </a:pathLst>
              </a:custGeom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/>
                  <a:t>Domain</a:t>
                </a:r>
              </a:p>
            </p:txBody>
          </p:sp>
          <p:sp>
            <p:nvSpPr>
              <p:cNvPr id="9" name="Freeform 8">
                <a:extLst>
                  <a:ext uri="{FF2B5EF4-FFF2-40B4-BE49-F238E27FC236}">
                    <a16:creationId xmlns:a16="http://schemas.microsoft.com/office/drawing/2014/main" id="{74EF0AF2-90A8-EF43-86B8-827CA82C37E0}"/>
                  </a:ext>
                </a:extLst>
              </p:cNvPr>
              <p:cNvSpPr/>
              <p:nvPr/>
            </p:nvSpPr>
            <p:spPr>
              <a:xfrm>
                <a:off x="4105834" y="1994846"/>
                <a:ext cx="4625789" cy="881729"/>
              </a:xfrm>
              <a:custGeom>
                <a:avLst/>
                <a:gdLst>
                  <a:gd name="connsiteX0" fmla="*/ 0 w 4177553"/>
                  <a:gd name="connsiteY0" fmla="*/ 860919 h 860919"/>
                  <a:gd name="connsiteX1" fmla="*/ 2259106 w 4177553"/>
                  <a:gd name="connsiteY1" fmla="*/ 307 h 860919"/>
                  <a:gd name="connsiteX2" fmla="*/ 4177553 w 4177553"/>
                  <a:gd name="connsiteY2" fmla="*/ 753342 h 8609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177553" h="860919">
                    <a:moveTo>
                      <a:pt x="0" y="860919"/>
                    </a:moveTo>
                    <a:cubicBezTo>
                      <a:pt x="781423" y="439577"/>
                      <a:pt x="1562847" y="18236"/>
                      <a:pt x="2259106" y="307"/>
                    </a:cubicBezTo>
                    <a:cubicBezTo>
                      <a:pt x="2955365" y="-17622"/>
                      <a:pt x="4177553" y="753342"/>
                      <a:pt x="4177553" y="753342"/>
                    </a:cubicBezTo>
                  </a:path>
                </a:pathLst>
              </a:custGeom>
              <a:noFill/>
              <a:ln w="38100">
                <a:solidFill>
                  <a:schemeClr val="tx1">
                    <a:lumMod val="95000"/>
                    <a:lumOff val="5000"/>
                  </a:schemeClr>
                </a:solidFill>
                <a:headEnd type="oval"/>
                <a:tailEnd type="stealth"/>
              </a:ln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BEC634B6-7F35-584F-BB7A-129B1CE7204D}"/>
                  </a:ext>
                </a:extLst>
              </p:cNvPr>
              <p:cNvCxnSpPr/>
              <p:nvPr/>
            </p:nvCxnSpPr>
            <p:spPr>
              <a:xfrm>
                <a:off x="7542948" y="3102842"/>
                <a:ext cx="3198112" cy="0"/>
              </a:xfrm>
              <a:prstGeom prst="straightConnector1">
                <a:avLst/>
              </a:prstGeom>
              <a:ln w="57150">
                <a:headEnd type="stealth"/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CF4D237F-8E16-0745-849E-1C8F6E6C05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321960" y="3341651"/>
                <a:ext cx="419100" cy="215900"/>
              </a:xfrm>
              <a:prstGeom prst="rect">
                <a:avLst/>
              </a:prstGeom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91A80D88-033C-C945-8F04-D942E1766C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078653" y="3341651"/>
                <a:ext cx="749300" cy="215900"/>
              </a:xfrm>
              <a:prstGeom prst="rect">
                <a:avLst/>
              </a:prstGeom>
            </p:spPr>
          </p:pic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027D23F6-BBCD-C14C-B611-5EC34D794CC5}"/>
                  </a:ext>
                </a:extLst>
              </p:cNvPr>
              <p:cNvCxnSpPr/>
              <p:nvPr/>
            </p:nvCxnSpPr>
            <p:spPr>
              <a:xfrm flipH="1">
                <a:off x="8346876" y="2255498"/>
                <a:ext cx="1432607" cy="1887360"/>
              </a:xfrm>
              <a:prstGeom prst="straightConnector1">
                <a:avLst/>
              </a:prstGeom>
              <a:ln w="57150">
                <a:headEnd type="stealth"/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B2191896-846E-754D-BAA4-94B919364AE5}"/>
                  </a:ext>
                </a:extLst>
              </p:cNvPr>
              <p:cNvCxnSpPr/>
              <p:nvPr/>
            </p:nvCxnSpPr>
            <p:spPr>
              <a:xfrm>
                <a:off x="9142003" y="1687519"/>
                <a:ext cx="1" cy="2830645"/>
              </a:xfrm>
              <a:prstGeom prst="straightConnector1">
                <a:avLst/>
              </a:prstGeom>
              <a:ln w="57150">
                <a:headEnd type="stealth"/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E6E5E55E-9DDE-9D4A-ABC3-A61E965C14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137325" y="4222561"/>
                <a:ext cx="580381" cy="298984"/>
              </a:xfrm>
              <a:prstGeom prst="rect">
                <a:avLst/>
              </a:prstGeom>
            </p:spPr>
          </p:pic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F5CDF924-1A39-0B42-8DC3-C81E506094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343783" y="2029231"/>
                <a:ext cx="673836" cy="194156"/>
              </a:xfrm>
              <a:prstGeom prst="rect">
                <a:avLst/>
              </a:prstGeom>
            </p:spPr>
          </p:pic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5F3EBEFA-E4B1-914C-83E8-E3664946A4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945589" y="1347614"/>
                <a:ext cx="419100" cy="215900"/>
              </a:xfrm>
              <a:prstGeom prst="rect">
                <a:avLst/>
              </a:prstGeom>
            </p:spPr>
          </p:pic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C2C9D574-3438-0C43-B08E-0EB12B02E8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615389" y="4602887"/>
                <a:ext cx="749300" cy="215900"/>
              </a:xfrm>
              <a:prstGeom prst="rect">
                <a:avLst/>
              </a:prstGeom>
            </p:spPr>
          </p:pic>
        </p:grp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41B034E-5BD0-C244-8937-5FC74D05602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422755" y="2575617"/>
              <a:ext cx="254000" cy="419100"/>
            </a:xfrm>
            <a:prstGeom prst="rect">
              <a:avLst/>
            </a:prstGeom>
          </p:spPr>
        </p:pic>
      </p:grp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EB55F533-3CBD-8843-AC22-80ADC7270A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6260464"/>
              </p:ext>
            </p:extLst>
          </p:nvPr>
        </p:nvGraphicFramePr>
        <p:xfrm>
          <a:off x="625808" y="4400781"/>
          <a:ext cx="4346572" cy="18417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8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33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155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649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5493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01720">
                <a:tc>
                  <a:txBody>
                    <a:bodyPr/>
                    <a:lstStyle/>
                    <a:p>
                      <a:r>
                        <a:rPr lang="en-US" sz="1400" dirty="0" err="1">
                          <a:latin typeface="+mn-lt"/>
                          <a:ea typeface="Century Gothic" charset="0"/>
                          <a:cs typeface="Century Gothic" charset="0"/>
                        </a:rPr>
                        <a:t>uid</a:t>
                      </a:r>
                      <a:endParaRPr lang="en-US" sz="1400" dirty="0">
                        <a:latin typeface="+mn-lt"/>
                        <a:ea typeface="Century Gothic" charset="0"/>
                        <a:cs typeface="Century Gothic" charset="0"/>
                      </a:endParaRPr>
                    </a:p>
                  </a:txBody>
                  <a:tcPr marL="73561" marR="73561" marT="36781" marB="36781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+mn-lt"/>
                          <a:ea typeface="Century Gothic" charset="0"/>
                          <a:cs typeface="Century Gothic" charset="0"/>
                        </a:rPr>
                        <a:t>age</a:t>
                      </a:r>
                    </a:p>
                  </a:txBody>
                  <a:tcPr marL="73561" marR="73561" marT="36781" marB="36781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+mn-lt"/>
                          <a:ea typeface="Century Gothic" charset="0"/>
                          <a:cs typeface="Century Gothic" charset="0"/>
                        </a:rPr>
                        <a:t>state</a:t>
                      </a:r>
                    </a:p>
                  </a:txBody>
                  <a:tcPr marL="73561" marR="73561" marT="36781" marB="36781"/>
                </a:tc>
                <a:tc>
                  <a:txBody>
                    <a:bodyPr/>
                    <a:lstStyle/>
                    <a:p>
                      <a:r>
                        <a:rPr lang="en-US" sz="1400" dirty="0" err="1">
                          <a:latin typeface="+mn-lt"/>
                          <a:ea typeface="Century Gothic" charset="0"/>
                          <a:cs typeface="Century Gothic" charset="0"/>
                        </a:rPr>
                        <a:t>hasBought</a:t>
                      </a:r>
                      <a:endParaRPr lang="en-US" sz="1400" dirty="0">
                        <a:latin typeface="+mn-lt"/>
                        <a:ea typeface="Century Gothic" charset="0"/>
                        <a:cs typeface="Century Gothic" charset="0"/>
                      </a:endParaRPr>
                    </a:p>
                  </a:txBody>
                  <a:tcPr marL="73561" marR="73561" marT="36781" marB="36781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+mn-lt"/>
                          <a:ea typeface="Century Gothic" charset="0"/>
                          <a:cs typeface="Century Gothic" charset="0"/>
                        </a:rPr>
                        <a:t>review</a:t>
                      </a:r>
                    </a:p>
                  </a:txBody>
                  <a:tcPr marL="73561" marR="73561" marT="36781" marB="36781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1720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  <a:ea typeface="Century Gothic" charset="0"/>
                          <a:cs typeface="Century Gothic" charset="0"/>
                        </a:rPr>
                        <a:t>0</a:t>
                      </a:r>
                    </a:p>
                  </a:txBody>
                  <a:tcPr marL="73561" marR="73561" marT="36781" marB="36781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  <a:ea typeface="Century Gothic" charset="0"/>
                          <a:cs typeface="Century Gothic" charset="0"/>
                        </a:rPr>
                        <a:t>32</a:t>
                      </a:r>
                    </a:p>
                  </a:txBody>
                  <a:tcPr marL="73561" marR="73561" marT="36781" marB="36781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  <a:ea typeface="Century Gothic" charset="0"/>
                          <a:cs typeface="Century Gothic" charset="0"/>
                        </a:rPr>
                        <a:t>NY</a:t>
                      </a:r>
                    </a:p>
                  </a:txBody>
                  <a:tcPr marL="73561" marR="73561" marT="36781" marB="36781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  <a:ea typeface="Century Gothic" charset="0"/>
                          <a:cs typeface="Century Gothic" charset="0"/>
                        </a:rPr>
                        <a:t>True</a:t>
                      </a:r>
                    </a:p>
                  </a:txBody>
                  <a:tcPr marL="73561" marR="73561" marT="36781" marB="36781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  <a:ea typeface="Century Gothic" charset="0"/>
                          <a:cs typeface="Century Gothic" charset="0"/>
                        </a:rPr>
                        <a:t>”Meh</a:t>
                      </a:r>
                      <a:r>
                        <a:rPr lang="en-US" sz="1200" baseline="0" dirty="0">
                          <a:latin typeface="+mn-lt"/>
                          <a:ea typeface="Century Gothic" charset="0"/>
                          <a:cs typeface="Century Gothic" charset="0"/>
                        </a:rPr>
                        <a:t>.”</a:t>
                      </a:r>
                      <a:endParaRPr lang="en-US" sz="1200" dirty="0">
                        <a:latin typeface="+mn-lt"/>
                        <a:ea typeface="Century Gothic" charset="0"/>
                        <a:cs typeface="Century Gothic" charset="0"/>
                      </a:endParaRPr>
                    </a:p>
                  </a:txBody>
                  <a:tcPr marL="73561" marR="73561" marT="36781" marB="3678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6845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  <a:ea typeface="Century Gothic" charset="0"/>
                          <a:cs typeface="Century Gothic" charset="0"/>
                        </a:rPr>
                        <a:t>42</a:t>
                      </a:r>
                    </a:p>
                  </a:txBody>
                  <a:tcPr marL="73561" marR="73561" marT="36781" marB="36781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  <a:ea typeface="Century Gothic" charset="0"/>
                          <a:cs typeface="Century Gothic" charset="0"/>
                        </a:rPr>
                        <a:t>50</a:t>
                      </a:r>
                    </a:p>
                  </a:txBody>
                  <a:tcPr marL="73561" marR="73561" marT="36781" marB="36781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  <a:ea typeface="Century Gothic" charset="0"/>
                          <a:cs typeface="Century Gothic" charset="0"/>
                        </a:rPr>
                        <a:t>WA</a:t>
                      </a:r>
                    </a:p>
                  </a:txBody>
                  <a:tcPr marL="73561" marR="73561" marT="36781" marB="36781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  <a:ea typeface="Century Gothic" charset="0"/>
                          <a:cs typeface="Century Gothic" charset="0"/>
                        </a:rPr>
                        <a:t>True</a:t>
                      </a:r>
                    </a:p>
                  </a:txBody>
                  <a:tcPr marL="73561" marR="73561" marT="36781" marB="36781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  <a:ea typeface="Century Gothic" charset="0"/>
                          <a:cs typeface="Century Gothic" charset="0"/>
                        </a:rPr>
                        <a:t>”Worked</a:t>
                      </a:r>
                      <a:r>
                        <a:rPr lang="en-US" sz="1200" baseline="0" dirty="0">
                          <a:latin typeface="+mn-lt"/>
                          <a:ea typeface="Century Gothic" charset="0"/>
                          <a:cs typeface="Century Gothic" charset="0"/>
                        </a:rPr>
                        <a:t> out of the box </a:t>
                      </a:r>
                      <a:r>
                        <a:rPr lang="mr-IN" sz="1200" baseline="0" dirty="0">
                          <a:latin typeface="+mn-lt"/>
                          <a:ea typeface="Century Gothic" charset="0"/>
                          <a:cs typeface="Century Gothic" charset="0"/>
                        </a:rPr>
                        <a:t>…</a:t>
                      </a:r>
                      <a:r>
                        <a:rPr lang="en-US" sz="1200" baseline="0" dirty="0">
                          <a:latin typeface="+mn-lt"/>
                          <a:ea typeface="Century Gothic" charset="0"/>
                          <a:cs typeface="Century Gothic" charset="0"/>
                        </a:rPr>
                        <a:t>”</a:t>
                      </a:r>
                      <a:endParaRPr lang="en-US" sz="1200" dirty="0">
                        <a:latin typeface="+mn-lt"/>
                        <a:ea typeface="Century Gothic" charset="0"/>
                        <a:cs typeface="Century Gothic" charset="0"/>
                      </a:endParaRPr>
                    </a:p>
                  </a:txBody>
                  <a:tcPr marL="73561" marR="73561" marT="36781" marB="36781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1472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  <a:ea typeface="Century Gothic" charset="0"/>
                          <a:cs typeface="Century Gothic" charset="0"/>
                        </a:rPr>
                        <a:t>57</a:t>
                      </a:r>
                    </a:p>
                  </a:txBody>
                  <a:tcPr marL="73561" marR="73561" marT="36781" marB="36781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  <a:ea typeface="Century Gothic" charset="0"/>
                          <a:cs typeface="Century Gothic" charset="0"/>
                        </a:rPr>
                        <a:t>16</a:t>
                      </a:r>
                    </a:p>
                  </a:txBody>
                  <a:tcPr marL="73561" marR="73561" marT="36781" marB="36781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  <a:ea typeface="Century Gothic" charset="0"/>
                          <a:cs typeface="Century Gothic" charset="0"/>
                        </a:rPr>
                        <a:t>CA</a:t>
                      </a:r>
                    </a:p>
                  </a:txBody>
                  <a:tcPr marL="73561" marR="73561" marT="36781" marB="36781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  <a:ea typeface="Century Gothic" charset="0"/>
                          <a:cs typeface="Century Gothic" charset="0"/>
                        </a:rPr>
                        <a:t>NULL</a:t>
                      </a:r>
                    </a:p>
                  </a:txBody>
                  <a:tcPr marL="73561" marR="73561" marT="36781" marB="36781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  <a:ea typeface="Century Gothic" charset="0"/>
                          <a:cs typeface="Century Gothic" charset="0"/>
                        </a:rPr>
                        <a:t>“</a:t>
                      </a:r>
                      <a:r>
                        <a:rPr lang="en-US" sz="1200" dirty="0" err="1">
                          <a:latin typeface="+mn-lt"/>
                          <a:ea typeface="Century Gothic" charset="0"/>
                          <a:cs typeface="Century Gothic" charset="0"/>
                        </a:rPr>
                        <a:t>Hella</a:t>
                      </a:r>
                      <a:r>
                        <a:rPr lang="en-US" sz="1200" baseline="0" dirty="0">
                          <a:latin typeface="+mn-lt"/>
                          <a:ea typeface="Century Gothic" charset="0"/>
                          <a:cs typeface="Century Gothic" charset="0"/>
                        </a:rPr>
                        <a:t> </a:t>
                      </a:r>
                      <a:r>
                        <a:rPr lang="en-US" sz="1200" dirty="0">
                          <a:latin typeface="+mn-lt"/>
                          <a:ea typeface="Century Gothic" charset="0"/>
                          <a:cs typeface="Century Gothic" charset="0"/>
                        </a:rPr>
                        <a:t>tots lit</a:t>
                      </a:r>
                      <a:r>
                        <a:rPr lang="en-US" sz="1200" baseline="0" dirty="0">
                          <a:latin typeface="+mn-lt"/>
                          <a:ea typeface="Century Gothic" charset="0"/>
                          <a:cs typeface="Century Gothic" charset="0"/>
                        </a:rPr>
                        <a:t>...”</a:t>
                      </a:r>
                      <a:endParaRPr lang="en-US" sz="1200" dirty="0">
                        <a:latin typeface="+mn-lt"/>
                        <a:ea typeface="Century Gothic" charset="0"/>
                        <a:cs typeface="Century Gothic" charset="0"/>
                      </a:endParaRPr>
                    </a:p>
                  </a:txBody>
                  <a:tcPr marL="73561" marR="73561" marT="36781" marB="36781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F3887C6C-4BB6-7249-B7E2-07030A01F2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7337026"/>
              </p:ext>
            </p:extLst>
          </p:nvPr>
        </p:nvGraphicFramePr>
        <p:xfrm>
          <a:off x="6430107" y="4533896"/>
          <a:ext cx="5474969" cy="1575526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533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06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926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47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2753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67862">
                  <a:extLst>
                    <a:ext uri="{9D8B030D-6E8A-4147-A177-3AD203B41FA5}">
                      <a16:colId xmlns:a16="http://schemas.microsoft.com/office/drawing/2014/main" val="876063130"/>
                    </a:ext>
                  </a:extLst>
                </a:gridCol>
                <a:gridCol w="1069211">
                  <a:extLst>
                    <a:ext uri="{9D8B030D-6E8A-4147-A177-3AD203B41FA5}">
                      <a16:colId xmlns:a16="http://schemas.microsoft.com/office/drawing/2014/main" val="3291915661"/>
                    </a:ext>
                  </a:extLst>
                </a:gridCol>
                <a:gridCol w="1082266">
                  <a:extLst>
                    <a:ext uri="{9D8B030D-6E8A-4147-A177-3AD203B41FA5}">
                      <a16:colId xmlns:a16="http://schemas.microsoft.com/office/drawing/2014/main" val="1511950444"/>
                    </a:ext>
                  </a:extLst>
                </a:gridCol>
              </a:tblGrid>
              <a:tr h="44426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AK</a:t>
                      </a:r>
                      <a:endParaRPr lang="en-US" sz="1400" b="1" dirty="0">
                        <a:latin typeface="+mj-lt"/>
                      </a:endParaRP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1400" dirty="0"/>
                        <a:t>…</a:t>
                      </a:r>
                      <a:endParaRPr lang="en-US" sz="1400" b="1" dirty="0">
                        <a:latin typeface="+mj-lt"/>
                      </a:endParaRP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NY</a:t>
                      </a:r>
                      <a:endParaRPr lang="en-US" sz="1400" b="1" dirty="0">
                        <a:latin typeface="+mj-lt"/>
                      </a:endParaRP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1400" dirty="0"/>
                        <a:t>…</a:t>
                      </a:r>
                      <a:endParaRPr lang="en-US" sz="1400" b="1" dirty="0">
                        <a:latin typeface="+mj-lt"/>
                      </a:endParaRP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WY</a:t>
                      </a:r>
                      <a:endParaRPr lang="en-US" sz="1400" b="1" dirty="0">
                        <a:latin typeface="+mj-lt"/>
                      </a:endParaRP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age</a:t>
                      </a:r>
                      <a:endParaRPr lang="en-US" sz="1400" b="1" dirty="0">
                        <a:latin typeface="+mj-lt"/>
                      </a:endParaRP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hasBought</a:t>
                      </a:r>
                      <a:endParaRPr lang="en-US" sz="1400" b="1" dirty="0">
                        <a:latin typeface="+mj-lt"/>
                      </a:endParaRP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hasBought</a:t>
                      </a:r>
                      <a:r>
                        <a:rPr lang="en-US" sz="1400" dirty="0"/>
                        <a:t> missing</a:t>
                      </a:r>
                      <a:endParaRPr lang="en-US" sz="1400" b="1" dirty="0">
                        <a:latin typeface="+mj-lt"/>
                      </a:endParaRPr>
                    </a:p>
                  </a:txBody>
                  <a:tcPr marL="73696" marR="73696" marT="36848" marB="36848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837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marL="0" marR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mr-IN" sz="1600" dirty="0"/>
                        <a:t>…</a:t>
                      </a:r>
                      <a:endParaRPr lang="en-US" sz="1600" dirty="0"/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marL="0" marR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>
                          <a:uFillTx/>
                        </a:rPr>
                        <a:t>1</a:t>
                      </a:r>
                      <a:endParaRPr lang="en-US" sz="1600" kern="1200" dirty="0">
                        <a:solidFill>
                          <a:schemeClr val="dk1"/>
                        </a:solidFill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marL="0" marR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mr-IN" sz="1600" kern="1200" dirty="0">
                          <a:uFillTx/>
                        </a:rPr>
                        <a:t>…</a:t>
                      </a:r>
                      <a:endParaRPr lang="en-US" sz="1600" kern="1200" dirty="0">
                        <a:solidFill>
                          <a:schemeClr val="dk1"/>
                        </a:solidFill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32</a:t>
                      </a: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73696" marR="73696" marT="36848" marB="3684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837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1600" dirty="0"/>
                        <a:t>…</a:t>
                      </a:r>
                      <a:endParaRPr lang="en-US" sz="1600" dirty="0"/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1600" dirty="0"/>
                        <a:t>…</a:t>
                      </a:r>
                      <a:endParaRPr lang="en-US" sz="1600" dirty="0"/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50</a:t>
                      </a: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73696" marR="73696" marT="36848" marB="36848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837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marL="0" marR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mr-IN" sz="1600" dirty="0"/>
                        <a:t>…</a:t>
                      </a:r>
                      <a:endParaRPr lang="en-US" sz="1600" dirty="0"/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1600" dirty="0"/>
                        <a:t>…</a:t>
                      </a:r>
                      <a:endParaRPr lang="en-US" sz="1600" dirty="0"/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</a:t>
                      </a: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 marL="73696" marR="73696" marT="36848" marB="36848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A298E66C-6160-AF46-B2E1-305D6AE8CC21}"/>
              </a:ext>
            </a:extLst>
          </p:cNvPr>
          <p:cNvSpPr txBox="1"/>
          <p:nvPr/>
        </p:nvSpPr>
        <p:spPr>
          <a:xfrm>
            <a:off x="7393764" y="6190199"/>
            <a:ext cx="3243196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Entirely </a:t>
            </a:r>
            <a:r>
              <a:rPr lang="en-US" b="1" dirty="0"/>
              <a:t>Quantitative</a:t>
            </a:r>
            <a:r>
              <a:rPr lang="en-US" dirty="0"/>
              <a:t> Values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F22C165A-BFC3-5F41-93C0-79613179CF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35603" y="4031449"/>
            <a:ext cx="330200" cy="2794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7567A15-74AF-284C-B6D4-40D5236D703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64588" y="4004911"/>
            <a:ext cx="1676400" cy="3810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A1EC8E69-BE63-EC46-B62C-AAFB4B9FDE7E}"/>
              </a:ext>
            </a:extLst>
          </p:cNvPr>
          <p:cNvSpPr txBox="1"/>
          <p:nvPr/>
        </p:nvSpPr>
        <p:spPr>
          <a:xfrm>
            <a:off x="2344615" y="4031449"/>
            <a:ext cx="1454244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 err="1"/>
              <a:t>DataFrame</a:t>
            </a:r>
            <a:endParaRPr lang="en-US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D2750DF8-2AC4-FB4C-904B-3FA90BF971E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62712" y="5431204"/>
            <a:ext cx="215900" cy="368300"/>
          </a:xfrm>
          <a:prstGeom prst="rect">
            <a:avLst/>
          </a:prstGeom>
        </p:spPr>
      </p:pic>
      <p:sp>
        <p:nvSpPr>
          <p:cNvPr id="29" name="Right Arrow 28">
            <a:extLst>
              <a:ext uri="{FF2B5EF4-FFF2-40B4-BE49-F238E27FC236}">
                <a16:creationId xmlns:a16="http://schemas.microsoft.com/office/drawing/2014/main" id="{60684A38-C188-4442-B1F0-7FDD74EFB1C2}"/>
              </a:ext>
            </a:extLst>
          </p:cNvPr>
          <p:cNvSpPr/>
          <p:nvPr/>
        </p:nvSpPr>
        <p:spPr>
          <a:xfrm>
            <a:off x="5387898" y="5239597"/>
            <a:ext cx="657468" cy="16412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949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7" grpId="0"/>
      <p:bldP spid="29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F4DE9D-08BE-3649-AAA8-35A79689D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Feature Matrix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591B05-28F2-6648-8B66-24AA889D56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4522" y="616439"/>
            <a:ext cx="525585" cy="57814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298E66C-6160-AF46-B2E1-305D6AE8CC21}"/>
              </a:ext>
            </a:extLst>
          </p:cNvPr>
          <p:cNvSpPr txBox="1"/>
          <p:nvPr/>
        </p:nvSpPr>
        <p:spPr>
          <a:xfrm>
            <a:off x="7659665" y="1711535"/>
            <a:ext cx="3243196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Entirely </a:t>
            </a:r>
            <a:r>
              <a:rPr lang="en-US" b="1" dirty="0"/>
              <a:t>Quantitative</a:t>
            </a:r>
            <a:r>
              <a:rPr lang="en-US" dirty="0"/>
              <a:t> Values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F22C165A-BFC3-5F41-93C0-79613179CF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2641" y="3424576"/>
            <a:ext cx="330200" cy="2794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7567A15-74AF-284C-B6D4-40D5236D70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1332" y="3329195"/>
            <a:ext cx="1676400" cy="3810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A1EC8E69-BE63-EC46-B62C-AAFB4B9FDE7E}"/>
              </a:ext>
            </a:extLst>
          </p:cNvPr>
          <p:cNvSpPr txBox="1"/>
          <p:nvPr/>
        </p:nvSpPr>
        <p:spPr>
          <a:xfrm>
            <a:off x="3413747" y="3870891"/>
            <a:ext cx="1454244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 err="1"/>
              <a:t>DataFrame</a:t>
            </a:r>
            <a:endParaRPr lang="en-US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D2750DF8-2AC4-FB4C-904B-3FA90BF971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71111" y="3380126"/>
            <a:ext cx="215900" cy="368300"/>
          </a:xfrm>
          <a:prstGeom prst="rect">
            <a:avLst/>
          </a:prstGeom>
        </p:spPr>
      </p:pic>
      <p:sp>
        <p:nvSpPr>
          <p:cNvPr id="29" name="Right Arrow 28">
            <a:extLst>
              <a:ext uri="{FF2B5EF4-FFF2-40B4-BE49-F238E27FC236}">
                <a16:creationId xmlns:a16="http://schemas.microsoft.com/office/drawing/2014/main" id="{60684A38-C188-4442-B1F0-7FDD74EFB1C2}"/>
              </a:ext>
            </a:extLst>
          </p:cNvPr>
          <p:cNvSpPr/>
          <p:nvPr/>
        </p:nvSpPr>
        <p:spPr>
          <a:xfrm>
            <a:off x="5505886" y="8287597"/>
            <a:ext cx="657468" cy="16412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6ABE74E9-7B65-C940-A9FA-CBF824938052}"/>
              </a:ext>
            </a:extLst>
          </p:cNvPr>
          <p:cNvGrpSpPr/>
          <p:nvPr/>
        </p:nvGrpSpPr>
        <p:grpSpPr>
          <a:xfrm>
            <a:off x="4989096" y="2668496"/>
            <a:ext cx="3641523" cy="2903166"/>
            <a:chOff x="3743911" y="2917563"/>
            <a:chExt cx="4710541" cy="3755429"/>
          </a:xfrm>
        </p:grpSpPr>
        <p:sp>
          <p:nvSpPr>
            <p:cNvPr id="31" name="Double Bracket 30">
              <a:extLst>
                <a:ext uri="{FF2B5EF4-FFF2-40B4-BE49-F238E27FC236}">
                  <a16:creationId xmlns:a16="http://schemas.microsoft.com/office/drawing/2014/main" id="{82CE494D-B64B-B049-A63A-87C5F9EF2399}"/>
                </a:ext>
              </a:extLst>
            </p:cNvPr>
            <p:cNvSpPr/>
            <p:nvPr/>
          </p:nvSpPr>
          <p:spPr>
            <a:xfrm>
              <a:off x="4452299" y="3049285"/>
              <a:ext cx="4002153" cy="2749960"/>
            </a:xfrm>
            <a:prstGeom prst="bracketPair">
              <a:avLst/>
            </a:prstGeom>
            <a:ln w="57150" cmpd="sng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EA11588-EB20-3B4B-89E1-6E569A42A553}"/>
                </a:ext>
              </a:extLst>
            </p:cNvPr>
            <p:cNvSpPr txBox="1"/>
            <p:nvPr/>
          </p:nvSpPr>
          <p:spPr>
            <a:xfrm>
              <a:off x="3743911" y="2917563"/>
              <a:ext cx="516033" cy="7012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C0504D"/>
                  </a:solidFill>
                </a:rPr>
                <a:t>n</a:t>
              </a:r>
            </a:p>
          </p:txBody>
        </p:sp>
        <p:sp>
          <p:nvSpPr>
            <p:cNvPr id="33" name="Left Brace 32">
              <a:extLst>
                <a:ext uri="{FF2B5EF4-FFF2-40B4-BE49-F238E27FC236}">
                  <a16:creationId xmlns:a16="http://schemas.microsoft.com/office/drawing/2014/main" id="{E93225E8-A290-4C4D-8B38-FBC9FE0487DA}"/>
                </a:ext>
              </a:extLst>
            </p:cNvPr>
            <p:cNvSpPr/>
            <p:nvPr/>
          </p:nvSpPr>
          <p:spPr>
            <a:xfrm>
              <a:off x="4107221" y="3011533"/>
              <a:ext cx="226637" cy="2787712"/>
            </a:xfrm>
            <a:prstGeom prst="leftBrace">
              <a:avLst>
                <a:gd name="adj1" fmla="val 8333"/>
                <a:gd name="adj2" fmla="val 9468"/>
              </a:avLst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Left Brace 33">
              <a:extLst>
                <a:ext uri="{FF2B5EF4-FFF2-40B4-BE49-F238E27FC236}">
                  <a16:creationId xmlns:a16="http://schemas.microsoft.com/office/drawing/2014/main" id="{9247FFFC-31F8-D448-86F4-91A3B7DE961B}"/>
                </a:ext>
              </a:extLst>
            </p:cNvPr>
            <p:cNvSpPr/>
            <p:nvPr/>
          </p:nvSpPr>
          <p:spPr>
            <a:xfrm rot="16200000">
              <a:off x="6362767" y="4131587"/>
              <a:ext cx="215247" cy="3968121"/>
            </a:xfrm>
            <a:prstGeom prst="leftBrace">
              <a:avLst>
                <a:gd name="adj1" fmla="val 8333"/>
                <a:gd name="adj2" fmla="val 9468"/>
              </a:avLst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0E9281F-40DC-164F-88DE-302BCD486EF0}"/>
                </a:ext>
              </a:extLst>
            </p:cNvPr>
            <p:cNvSpPr txBox="1"/>
            <p:nvPr/>
          </p:nvSpPr>
          <p:spPr>
            <a:xfrm>
              <a:off x="4584574" y="6075799"/>
              <a:ext cx="1750952" cy="5971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C0504D"/>
                  </a:solidFill>
                </a:rPr>
                <a:t>d</a:t>
              </a:r>
            </a:p>
          </p:txBody>
        </p: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82F17F54-EE22-884A-92E7-4B8483A28559}"/>
                </a:ext>
              </a:extLst>
            </p:cNvPr>
            <p:cNvGrpSpPr/>
            <p:nvPr/>
          </p:nvGrpSpPr>
          <p:grpSpPr>
            <a:xfrm>
              <a:off x="4773152" y="3420190"/>
              <a:ext cx="3334801" cy="2058692"/>
              <a:chOff x="2559726" y="2902363"/>
              <a:chExt cx="1676400" cy="2057400"/>
            </a:xfrm>
          </p:grpSpPr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A14C4394-0634-5C46-80A7-6215D10BA52D}"/>
                  </a:ext>
                </a:extLst>
              </p:cNvPr>
              <p:cNvCxnSpPr/>
              <p:nvPr/>
            </p:nvCxnSpPr>
            <p:spPr>
              <a:xfrm>
                <a:off x="2559726" y="2902363"/>
                <a:ext cx="457200" cy="0"/>
              </a:xfrm>
              <a:prstGeom prst="line">
                <a:avLst/>
              </a:prstGeom>
              <a:ln w="28575" cmpd="sng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183BC120-0E92-2841-BE0C-56EF433CCF3F}"/>
                  </a:ext>
                </a:extLst>
              </p:cNvPr>
              <p:cNvCxnSpPr/>
              <p:nvPr/>
            </p:nvCxnSpPr>
            <p:spPr>
              <a:xfrm>
                <a:off x="3778926" y="2902363"/>
                <a:ext cx="457200" cy="0"/>
              </a:xfrm>
              <a:prstGeom prst="line">
                <a:avLst/>
              </a:prstGeom>
              <a:ln w="28575" cmpd="sng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9828AA5B-8273-734D-A159-F198D9EE4A8F}"/>
                  </a:ext>
                </a:extLst>
              </p:cNvPr>
              <p:cNvCxnSpPr/>
              <p:nvPr/>
            </p:nvCxnSpPr>
            <p:spPr>
              <a:xfrm>
                <a:off x="2559726" y="3588163"/>
                <a:ext cx="457200" cy="0"/>
              </a:xfrm>
              <a:prstGeom prst="line">
                <a:avLst/>
              </a:prstGeom>
              <a:ln w="28575" cmpd="sng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709E7C30-3356-2B45-A26D-BBCB86E5294B}"/>
                  </a:ext>
                </a:extLst>
              </p:cNvPr>
              <p:cNvCxnSpPr/>
              <p:nvPr/>
            </p:nvCxnSpPr>
            <p:spPr>
              <a:xfrm>
                <a:off x="3778926" y="3588163"/>
                <a:ext cx="457200" cy="0"/>
              </a:xfrm>
              <a:prstGeom prst="line">
                <a:avLst/>
              </a:prstGeom>
              <a:ln w="28575" cmpd="sng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09E8787B-20C7-5B4E-BC9D-BB6A53621949}"/>
                  </a:ext>
                </a:extLst>
              </p:cNvPr>
              <p:cNvCxnSpPr/>
              <p:nvPr/>
            </p:nvCxnSpPr>
            <p:spPr>
              <a:xfrm>
                <a:off x="2559726" y="4959763"/>
                <a:ext cx="457200" cy="0"/>
              </a:xfrm>
              <a:prstGeom prst="line">
                <a:avLst/>
              </a:prstGeom>
              <a:ln w="28575" cmpd="sng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C7BFDFF9-87BC-B948-8EAE-914356EA11C6}"/>
                  </a:ext>
                </a:extLst>
              </p:cNvPr>
              <p:cNvCxnSpPr/>
              <p:nvPr/>
            </p:nvCxnSpPr>
            <p:spPr>
              <a:xfrm>
                <a:off x="3778926" y="4959763"/>
                <a:ext cx="457200" cy="0"/>
              </a:xfrm>
              <a:prstGeom prst="line">
                <a:avLst/>
              </a:prstGeom>
              <a:ln w="28575" cmpd="sng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F6AFA5B4-E520-F746-BC95-0F6A30306042}"/>
              </a:ext>
            </a:extLst>
          </p:cNvPr>
          <p:cNvSpPr txBox="1"/>
          <p:nvPr/>
        </p:nvSpPr>
        <p:spPr>
          <a:xfrm>
            <a:off x="2874981" y="3286116"/>
            <a:ext cx="433132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/>
              <a:t>=</a:t>
            </a:r>
          </a:p>
        </p:txBody>
      </p:sp>
      <p:sp>
        <p:nvSpPr>
          <p:cNvPr id="47" name="Double Bracket 46">
            <a:extLst>
              <a:ext uri="{FF2B5EF4-FFF2-40B4-BE49-F238E27FC236}">
                <a16:creationId xmlns:a16="http://schemas.microsoft.com/office/drawing/2014/main" id="{CBE7E489-EE3B-7E48-BB55-E29B86523D1A}"/>
              </a:ext>
            </a:extLst>
          </p:cNvPr>
          <p:cNvSpPr/>
          <p:nvPr/>
        </p:nvSpPr>
        <p:spPr>
          <a:xfrm>
            <a:off x="3708116" y="3295506"/>
            <a:ext cx="619250" cy="491927"/>
          </a:xfrm>
          <a:prstGeom prst="bracketPair">
            <a:avLst/>
          </a:prstGeom>
          <a:ln w="57150" cmpd="sng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DDBAC67A-96DA-A841-A4AA-84C3B7C84FD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12547" y="2716816"/>
            <a:ext cx="971534" cy="2179388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1DE77C0D-1653-ED4F-AC8B-8C47C0628A4C}"/>
              </a:ext>
            </a:extLst>
          </p:cNvPr>
          <p:cNvSpPr txBox="1"/>
          <p:nvPr/>
        </p:nvSpPr>
        <p:spPr>
          <a:xfrm>
            <a:off x="4582466" y="3248490"/>
            <a:ext cx="433132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/>
              <a:t>=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7C3CF15-B9BB-654F-B280-68DFD90496AD}"/>
              </a:ext>
            </a:extLst>
          </p:cNvPr>
          <p:cNvSpPr txBox="1"/>
          <p:nvPr/>
        </p:nvSpPr>
        <p:spPr>
          <a:xfrm>
            <a:off x="8851672" y="2892910"/>
            <a:ext cx="2950029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b="1" dirty="0"/>
              <a:t>Rows</a:t>
            </a:r>
            <a:r>
              <a:rPr lang="en-US" dirty="0"/>
              <a:t> of the 𝚽 matrix correspond to records.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41F373F-41BA-6047-A84E-5731FE8973AD}"/>
              </a:ext>
            </a:extLst>
          </p:cNvPr>
          <p:cNvSpPr txBox="1"/>
          <p:nvPr/>
        </p:nvSpPr>
        <p:spPr>
          <a:xfrm>
            <a:off x="8851672" y="3930172"/>
            <a:ext cx="2950029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b="1" dirty="0"/>
              <a:t>Columns</a:t>
            </a:r>
            <a:r>
              <a:rPr lang="en-US" dirty="0"/>
              <a:t> of the 𝚽 matrix correspond to features.</a:t>
            </a:r>
          </a:p>
        </p:txBody>
      </p:sp>
      <p:graphicFrame>
        <p:nvGraphicFramePr>
          <p:cNvPr id="52" name="Table 51">
            <a:extLst>
              <a:ext uri="{FF2B5EF4-FFF2-40B4-BE49-F238E27FC236}">
                <a16:creationId xmlns:a16="http://schemas.microsoft.com/office/drawing/2014/main" id="{2CF64C4F-15E0-B544-9EDB-BD5B3B250A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4818360"/>
              </p:ext>
            </p:extLst>
          </p:nvPr>
        </p:nvGraphicFramePr>
        <p:xfrm>
          <a:off x="6612547" y="88686"/>
          <a:ext cx="5474969" cy="1575526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533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06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926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47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2753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67862">
                  <a:extLst>
                    <a:ext uri="{9D8B030D-6E8A-4147-A177-3AD203B41FA5}">
                      <a16:colId xmlns:a16="http://schemas.microsoft.com/office/drawing/2014/main" val="876063130"/>
                    </a:ext>
                  </a:extLst>
                </a:gridCol>
                <a:gridCol w="1069211">
                  <a:extLst>
                    <a:ext uri="{9D8B030D-6E8A-4147-A177-3AD203B41FA5}">
                      <a16:colId xmlns:a16="http://schemas.microsoft.com/office/drawing/2014/main" val="3291915661"/>
                    </a:ext>
                  </a:extLst>
                </a:gridCol>
                <a:gridCol w="1082266">
                  <a:extLst>
                    <a:ext uri="{9D8B030D-6E8A-4147-A177-3AD203B41FA5}">
                      <a16:colId xmlns:a16="http://schemas.microsoft.com/office/drawing/2014/main" val="1511950444"/>
                    </a:ext>
                  </a:extLst>
                </a:gridCol>
              </a:tblGrid>
              <a:tr h="44426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AK</a:t>
                      </a:r>
                      <a:endParaRPr lang="en-US" sz="1400" b="1" dirty="0">
                        <a:latin typeface="+mj-lt"/>
                      </a:endParaRP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1400" dirty="0"/>
                        <a:t>…</a:t>
                      </a:r>
                      <a:endParaRPr lang="en-US" sz="1400" b="1" dirty="0">
                        <a:latin typeface="+mj-lt"/>
                      </a:endParaRP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NY</a:t>
                      </a:r>
                      <a:endParaRPr lang="en-US" sz="1400" b="1" dirty="0">
                        <a:latin typeface="+mj-lt"/>
                      </a:endParaRP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1400" dirty="0"/>
                        <a:t>…</a:t>
                      </a:r>
                      <a:endParaRPr lang="en-US" sz="1400" b="1" dirty="0">
                        <a:latin typeface="+mj-lt"/>
                      </a:endParaRP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WY</a:t>
                      </a:r>
                      <a:endParaRPr lang="en-US" sz="1400" b="1" dirty="0">
                        <a:latin typeface="+mj-lt"/>
                      </a:endParaRP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age</a:t>
                      </a:r>
                      <a:endParaRPr lang="en-US" sz="1400" b="1" dirty="0">
                        <a:latin typeface="+mj-lt"/>
                      </a:endParaRP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hasBought</a:t>
                      </a:r>
                      <a:endParaRPr lang="en-US" sz="1400" b="1" dirty="0">
                        <a:latin typeface="+mj-lt"/>
                      </a:endParaRP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hasBought</a:t>
                      </a:r>
                      <a:r>
                        <a:rPr lang="en-US" sz="1400" dirty="0"/>
                        <a:t> missing</a:t>
                      </a:r>
                      <a:endParaRPr lang="en-US" sz="1400" b="1" dirty="0">
                        <a:latin typeface="+mj-lt"/>
                      </a:endParaRPr>
                    </a:p>
                  </a:txBody>
                  <a:tcPr marL="73696" marR="73696" marT="36848" marB="36848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837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marL="0" marR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mr-IN" sz="1600" dirty="0"/>
                        <a:t>…</a:t>
                      </a:r>
                      <a:endParaRPr lang="en-US" sz="1600" dirty="0"/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marL="0" marR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>
                          <a:uFillTx/>
                        </a:rPr>
                        <a:t>1</a:t>
                      </a:r>
                      <a:endParaRPr lang="en-US" sz="1600" kern="1200" dirty="0">
                        <a:solidFill>
                          <a:schemeClr val="dk1"/>
                        </a:solidFill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marL="0" marR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mr-IN" sz="1600" kern="1200" dirty="0">
                          <a:uFillTx/>
                        </a:rPr>
                        <a:t>…</a:t>
                      </a:r>
                      <a:endParaRPr lang="en-US" sz="1600" kern="1200" dirty="0">
                        <a:solidFill>
                          <a:schemeClr val="dk1"/>
                        </a:solidFill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32</a:t>
                      </a: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73696" marR="73696" marT="36848" marB="3684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837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1600" dirty="0"/>
                        <a:t>…</a:t>
                      </a:r>
                      <a:endParaRPr lang="en-US" sz="1600" dirty="0"/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1600" dirty="0"/>
                        <a:t>…</a:t>
                      </a:r>
                      <a:endParaRPr lang="en-US" sz="1600" dirty="0"/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50</a:t>
                      </a: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73696" marR="73696" marT="36848" marB="36848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837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marL="0" marR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mr-IN" sz="1600" dirty="0"/>
                        <a:t>…</a:t>
                      </a:r>
                      <a:endParaRPr lang="en-US" sz="1600" dirty="0"/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1600" dirty="0"/>
                        <a:t>…</a:t>
                      </a:r>
                      <a:endParaRPr lang="en-US" sz="1600" dirty="0"/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</a:t>
                      </a: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 marL="73696" marR="73696" marT="36848" marB="36848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53" name="Group 52">
            <a:extLst>
              <a:ext uri="{FF2B5EF4-FFF2-40B4-BE49-F238E27FC236}">
                <a16:creationId xmlns:a16="http://schemas.microsoft.com/office/drawing/2014/main" id="{61980439-D41B-FE44-AA6F-3E176B43EED1}"/>
              </a:ext>
            </a:extLst>
          </p:cNvPr>
          <p:cNvGrpSpPr/>
          <p:nvPr/>
        </p:nvGrpSpPr>
        <p:grpSpPr>
          <a:xfrm>
            <a:off x="-6131866" y="1477302"/>
            <a:ext cx="5905811" cy="2243170"/>
            <a:chOff x="1189470" y="2575617"/>
            <a:chExt cx="5905811" cy="2243170"/>
          </a:xfrm>
        </p:grpSpPr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83628E2B-0DA3-574B-98B8-22A357B9689D}"/>
                </a:ext>
              </a:extLst>
            </p:cNvPr>
            <p:cNvGrpSpPr/>
            <p:nvPr/>
          </p:nvGrpSpPr>
          <p:grpSpPr>
            <a:xfrm>
              <a:off x="1189470" y="2672538"/>
              <a:ext cx="5905811" cy="2146249"/>
              <a:chOff x="1189469" y="1347614"/>
              <a:chExt cx="9551591" cy="3471173"/>
            </a:xfrm>
          </p:grpSpPr>
          <p:sp>
            <p:nvSpPr>
              <p:cNvPr id="56" name="Freeform 55">
                <a:extLst>
                  <a:ext uri="{FF2B5EF4-FFF2-40B4-BE49-F238E27FC236}">
                    <a16:creationId xmlns:a16="http://schemas.microsoft.com/office/drawing/2014/main" id="{147B42E7-E655-3F46-9E4A-B6F88A1C29DC}"/>
                  </a:ext>
                </a:extLst>
              </p:cNvPr>
              <p:cNvSpPr/>
              <p:nvPr/>
            </p:nvSpPr>
            <p:spPr>
              <a:xfrm>
                <a:off x="1189469" y="1780359"/>
                <a:ext cx="3739274" cy="2634292"/>
              </a:xfrm>
              <a:custGeom>
                <a:avLst/>
                <a:gdLst>
                  <a:gd name="connsiteX0" fmla="*/ 764836 w 3739274"/>
                  <a:gd name="connsiteY0" fmla="*/ 1751736 h 2634292"/>
                  <a:gd name="connsiteX1" fmla="*/ 47660 w 3739274"/>
                  <a:gd name="connsiteY1" fmla="*/ 353242 h 2634292"/>
                  <a:gd name="connsiteX2" fmla="*/ 2055754 w 3739274"/>
                  <a:gd name="connsiteY2" fmla="*/ 460818 h 2634292"/>
                  <a:gd name="connsiteX3" fmla="*/ 2988083 w 3739274"/>
                  <a:gd name="connsiteY3" fmla="*/ 102230 h 2634292"/>
                  <a:gd name="connsiteX4" fmla="*/ 3723189 w 3739274"/>
                  <a:gd name="connsiteY4" fmla="*/ 2576489 h 2634292"/>
                  <a:gd name="connsiteX5" fmla="*/ 2270907 w 3739274"/>
                  <a:gd name="connsiteY5" fmla="*/ 1841383 h 2634292"/>
                  <a:gd name="connsiteX6" fmla="*/ 764836 w 3739274"/>
                  <a:gd name="connsiteY6" fmla="*/ 1751736 h 26342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39274" h="2634292">
                    <a:moveTo>
                      <a:pt x="764836" y="1751736"/>
                    </a:moveTo>
                    <a:cubicBezTo>
                      <a:pt x="394295" y="1503713"/>
                      <a:pt x="-167493" y="568395"/>
                      <a:pt x="47660" y="353242"/>
                    </a:cubicBezTo>
                    <a:cubicBezTo>
                      <a:pt x="262813" y="138089"/>
                      <a:pt x="1565684" y="502653"/>
                      <a:pt x="2055754" y="460818"/>
                    </a:cubicBezTo>
                    <a:cubicBezTo>
                      <a:pt x="2545824" y="418983"/>
                      <a:pt x="2710177" y="-250382"/>
                      <a:pt x="2988083" y="102230"/>
                    </a:cubicBezTo>
                    <a:cubicBezTo>
                      <a:pt x="3265989" y="454842"/>
                      <a:pt x="3842718" y="2286630"/>
                      <a:pt x="3723189" y="2576489"/>
                    </a:cubicBezTo>
                    <a:cubicBezTo>
                      <a:pt x="3603660" y="2866348"/>
                      <a:pt x="2757989" y="1978842"/>
                      <a:pt x="2270907" y="1841383"/>
                    </a:cubicBezTo>
                    <a:cubicBezTo>
                      <a:pt x="1783825" y="1703924"/>
                      <a:pt x="1135377" y="1999759"/>
                      <a:pt x="764836" y="1751736"/>
                    </a:cubicBezTo>
                    <a:close/>
                  </a:path>
                </a:pathLst>
              </a:custGeom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/>
                  <a:t>Domain</a:t>
                </a:r>
              </a:p>
            </p:txBody>
          </p:sp>
          <p:sp>
            <p:nvSpPr>
              <p:cNvPr id="57" name="Freeform 56">
                <a:extLst>
                  <a:ext uri="{FF2B5EF4-FFF2-40B4-BE49-F238E27FC236}">
                    <a16:creationId xmlns:a16="http://schemas.microsoft.com/office/drawing/2014/main" id="{BEB49585-A1F7-384C-BDA6-8069645EF61F}"/>
                  </a:ext>
                </a:extLst>
              </p:cNvPr>
              <p:cNvSpPr/>
              <p:nvPr/>
            </p:nvSpPr>
            <p:spPr>
              <a:xfrm>
                <a:off x="4105834" y="1994846"/>
                <a:ext cx="4625789" cy="881729"/>
              </a:xfrm>
              <a:custGeom>
                <a:avLst/>
                <a:gdLst>
                  <a:gd name="connsiteX0" fmla="*/ 0 w 4177553"/>
                  <a:gd name="connsiteY0" fmla="*/ 860919 h 860919"/>
                  <a:gd name="connsiteX1" fmla="*/ 2259106 w 4177553"/>
                  <a:gd name="connsiteY1" fmla="*/ 307 h 860919"/>
                  <a:gd name="connsiteX2" fmla="*/ 4177553 w 4177553"/>
                  <a:gd name="connsiteY2" fmla="*/ 753342 h 8609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177553" h="860919">
                    <a:moveTo>
                      <a:pt x="0" y="860919"/>
                    </a:moveTo>
                    <a:cubicBezTo>
                      <a:pt x="781423" y="439577"/>
                      <a:pt x="1562847" y="18236"/>
                      <a:pt x="2259106" y="307"/>
                    </a:cubicBezTo>
                    <a:cubicBezTo>
                      <a:pt x="2955365" y="-17622"/>
                      <a:pt x="4177553" y="753342"/>
                      <a:pt x="4177553" y="753342"/>
                    </a:cubicBezTo>
                  </a:path>
                </a:pathLst>
              </a:custGeom>
              <a:noFill/>
              <a:ln w="38100">
                <a:solidFill>
                  <a:schemeClr val="tx1">
                    <a:lumMod val="95000"/>
                    <a:lumOff val="5000"/>
                  </a:schemeClr>
                </a:solidFill>
                <a:headEnd type="oval"/>
                <a:tailEnd type="stealth"/>
              </a:ln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cxnSp>
            <p:nvCxnSpPr>
              <p:cNvPr id="58" name="Straight Arrow Connector 57">
                <a:extLst>
                  <a:ext uri="{FF2B5EF4-FFF2-40B4-BE49-F238E27FC236}">
                    <a16:creationId xmlns:a16="http://schemas.microsoft.com/office/drawing/2014/main" id="{8F67D193-74F1-BB46-AB43-6752D19E5CD3}"/>
                  </a:ext>
                </a:extLst>
              </p:cNvPr>
              <p:cNvCxnSpPr/>
              <p:nvPr/>
            </p:nvCxnSpPr>
            <p:spPr>
              <a:xfrm>
                <a:off x="7542948" y="3102842"/>
                <a:ext cx="3198112" cy="0"/>
              </a:xfrm>
              <a:prstGeom prst="straightConnector1">
                <a:avLst/>
              </a:prstGeom>
              <a:ln w="57150">
                <a:headEnd type="stealth"/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pic>
            <p:nvPicPr>
              <p:cNvPr id="59" name="Picture 58">
                <a:extLst>
                  <a:ext uri="{FF2B5EF4-FFF2-40B4-BE49-F238E27FC236}">
                    <a16:creationId xmlns:a16="http://schemas.microsoft.com/office/drawing/2014/main" id="{A88F9AD2-7C48-7A4C-A327-9FF67CACB6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321960" y="3341651"/>
                <a:ext cx="419100" cy="215900"/>
              </a:xfrm>
              <a:prstGeom prst="rect">
                <a:avLst/>
              </a:prstGeom>
            </p:spPr>
          </p:pic>
          <p:pic>
            <p:nvPicPr>
              <p:cNvPr id="60" name="Picture 59">
                <a:extLst>
                  <a:ext uri="{FF2B5EF4-FFF2-40B4-BE49-F238E27FC236}">
                    <a16:creationId xmlns:a16="http://schemas.microsoft.com/office/drawing/2014/main" id="{A7226033-35E8-6848-B93D-FD56CEB274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078653" y="3341651"/>
                <a:ext cx="749300" cy="215900"/>
              </a:xfrm>
              <a:prstGeom prst="rect">
                <a:avLst/>
              </a:prstGeom>
            </p:spPr>
          </p:pic>
          <p:cxnSp>
            <p:nvCxnSpPr>
              <p:cNvPr id="61" name="Straight Arrow Connector 60">
                <a:extLst>
                  <a:ext uri="{FF2B5EF4-FFF2-40B4-BE49-F238E27FC236}">
                    <a16:creationId xmlns:a16="http://schemas.microsoft.com/office/drawing/2014/main" id="{AC5D38B8-9A87-4946-9B33-18FCB6004046}"/>
                  </a:ext>
                </a:extLst>
              </p:cNvPr>
              <p:cNvCxnSpPr/>
              <p:nvPr/>
            </p:nvCxnSpPr>
            <p:spPr>
              <a:xfrm flipH="1">
                <a:off x="8346876" y="2255498"/>
                <a:ext cx="1432607" cy="1887360"/>
              </a:xfrm>
              <a:prstGeom prst="straightConnector1">
                <a:avLst/>
              </a:prstGeom>
              <a:ln w="57150">
                <a:headEnd type="stealth"/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62" name="Straight Arrow Connector 61">
                <a:extLst>
                  <a:ext uri="{FF2B5EF4-FFF2-40B4-BE49-F238E27FC236}">
                    <a16:creationId xmlns:a16="http://schemas.microsoft.com/office/drawing/2014/main" id="{0E5C4938-FE16-904F-91F6-F32BF800F959}"/>
                  </a:ext>
                </a:extLst>
              </p:cNvPr>
              <p:cNvCxnSpPr/>
              <p:nvPr/>
            </p:nvCxnSpPr>
            <p:spPr>
              <a:xfrm>
                <a:off x="9142003" y="1687519"/>
                <a:ext cx="1" cy="2830645"/>
              </a:xfrm>
              <a:prstGeom prst="straightConnector1">
                <a:avLst/>
              </a:prstGeom>
              <a:ln w="57150">
                <a:headEnd type="stealth"/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pic>
            <p:nvPicPr>
              <p:cNvPr id="63" name="Picture 62">
                <a:extLst>
                  <a:ext uri="{FF2B5EF4-FFF2-40B4-BE49-F238E27FC236}">
                    <a16:creationId xmlns:a16="http://schemas.microsoft.com/office/drawing/2014/main" id="{A309B155-D623-5546-BDC2-1EBBC02E00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137325" y="4222561"/>
                <a:ext cx="580381" cy="298984"/>
              </a:xfrm>
              <a:prstGeom prst="rect">
                <a:avLst/>
              </a:prstGeom>
            </p:spPr>
          </p:pic>
          <p:pic>
            <p:nvPicPr>
              <p:cNvPr id="64" name="Picture 63">
                <a:extLst>
                  <a:ext uri="{FF2B5EF4-FFF2-40B4-BE49-F238E27FC236}">
                    <a16:creationId xmlns:a16="http://schemas.microsoft.com/office/drawing/2014/main" id="{E2E96718-F150-F64E-83DA-D336A90B4C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343783" y="2029231"/>
                <a:ext cx="673836" cy="194156"/>
              </a:xfrm>
              <a:prstGeom prst="rect">
                <a:avLst/>
              </a:prstGeom>
            </p:spPr>
          </p:pic>
          <p:pic>
            <p:nvPicPr>
              <p:cNvPr id="65" name="Picture 64">
                <a:extLst>
                  <a:ext uri="{FF2B5EF4-FFF2-40B4-BE49-F238E27FC236}">
                    <a16:creationId xmlns:a16="http://schemas.microsoft.com/office/drawing/2014/main" id="{F9E6D063-D165-1447-9299-089A9E4176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945589" y="1347614"/>
                <a:ext cx="419100" cy="215900"/>
              </a:xfrm>
              <a:prstGeom prst="rect">
                <a:avLst/>
              </a:prstGeom>
            </p:spPr>
          </p:pic>
          <p:pic>
            <p:nvPicPr>
              <p:cNvPr id="66" name="Picture 65">
                <a:extLst>
                  <a:ext uri="{FF2B5EF4-FFF2-40B4-BE49-F238E27FC236}">
                    <a16:creationId xmlns:a16="http://schemas.microsoft.com/office/drawing/2014/main" id="{F166D8D7-D759-3D4D-B95F-6C3044286C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615389" y="4602887"/>
                <a:ext cx="749300" cy="215900"/>
              </a:xfrm>
              <a:prstGeom prst="rect">
                <a:avLst/>
              </a:prstGeom>
            </p:spPr>
          </p:pic>
        </p:grpSp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620C312A-255E-F14A-BB5C-FF0429C7EE5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422755" y="2575617"/>
              <a:ext cx="254000" cy="419100"/>
            </a:xfrm>
            <a:prstGeom prst="rect">
              <a:avLst/>
            </a:prstGeom>
          </p:spPr>
        </p:pic>
      </p:grpSp>
      <p:graphicFrame>
        <p:nvGraphicFramePr>
          <p:cNvPr id="67" name="Table 66">
            <a:extLst>
              <a:ext uri="{FF2B5EF4-FFF2-40B4-BE49-F238E27FC236}">
                <a16:creationId xmlns:a16="http://schemas.microsoft.com/office/drawing/2014/main" id="{7CEBABD1-8793-1545-AD04-570195965B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7220475"/>
              </p:ext>
            </p:extLst>
          </p:nvPr>
        </p:nvGraphicFramePr>
        <p:xfrm>
          <a:off x="-1231954" y="7940394"/>
          <a:ext cx="4346572" cy="18417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8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33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155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649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5493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01720">
                <a:tc>
                  <a:txBody>
                    <a:bodyPr/>
                    <a:lstStyle/>
                    <a:p>
                      <a:r>
                        <a:rPr lang="en-US" sz="1400" dirty="0" err="1">
                          <a:latin typeface="+mn-lt"/>
                          <a:ea typeface="Century Gothic" charset="0"/>
                          <a:cs typeface="Century Gothic" charset="0"/>
                        </a:rPr>
                        <a:t>uid</a:t>
                      </a:r>
                      <a:endParaRPr lang="en-US" sz="1400" dirty="0">
                        <a:latin typeface="+mn-lt"/>
                        <a:ea typeface="Century Gothic" charset="0"/>
                        <a:cs typeface="Century Gothic" charset="0"/>
                      </a:endParaRPr>
                    </a:p>
                  </a:txBody>
                  <a:tcPr marL="73561" marR="73561" marT="36781" marB="36781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+mn-lt"/>
                          <a:ea typeface="Century Gothic" charset="0"/>
                          <a:cs typeface="Century Gothic" charset="0"/>
                        </a:rPr>
                        <a:t>age</a:t>
                      </a:r>
                    </a:p>
                  </a:txBody>
                  <a:tcPr marL="73561" marR="73561" marT="36781" marB="36781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+mn-lt"/>
                          <a:ea typeface="Century Gothic" charset="0"/>
                          <a:cs typeface="Century Gothic" charset="0"/>
                        </a:rPr>
                        <a:t>state</a:t>
                      </a:r>
                    </a:p>
                  </a:txBody>
                  <a:tcPr marL="73561" marR="73561" marT="36781" marB="36781"/>
                </a:tc>
                <a:tc>
                  <a:txBody>
                    <a:bodyPr/>
                    <a:lstStyle/>
                    <a:p>
                      <a:r>
                        <a:rPr lang="en-US" sz="1400" dirty="0" err="1">
                          <a:latin typeface="+mn-lt"/>
                          <a:ea typeface="Century Gothic" charset="0"/>
                          <a:cs typeface="Century Gothic" charset="0"/>
                        </a:rPr>
                        <a:t>hasBought</a:t>
                      </a:r>
                      <a:endParaRPr lang="en-US" sz="1400" dirty="0">
                        <a:latin typeface="+mn-lt"/>
                        <a:ea typeface="Century Gothic" charset="0"/>
                        <a:cs typeface="Century Gothic" charset="0"/>
                      </a:endParaRPr>
                    </a:p>
                  </a:txBody>
                  <a:tcPr marL="73561" marR="73561" marT="36781" marB="36781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+mn-lt"/>
                          <a:ea typeface="Century Gothic" charset="0"/>
                          <a:cs typeface="Century Gothic" charset="0"/>
                        </a:rPr>
                        <a:t>review</a:t>
                      </a:r>
                    </a:p>
                  </a:txBody>
                  <a:tcPr marL="73561" marR="73561" marT="36781" marB="36781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1720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  <a:ea typeface="Century Gothic" charset="0"/>
                          <a:cs typeface="Century Gothic" charset="0"/>
                        </a:rPr>
                        <a:t>0</a:t>
                      </a:r>
                    </a:p>
                  </a:txBody>
                  <a:tcPr marL="73561" marR="73561" marT="36781" marB="36781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  <a:ea typeface="Century Gothic" charset="0"/>
                          <a:cs typeface="Century Gothic" charset="0"/>
                        </a:rPr>
                        <a:t>32</a:t>
                      </a:r>
                    </a:p>
                  </a:txBody>
                  <a:tcPr marL="73561" marR="73561" marT="36781" marB="36781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  <a:ea typeface="Century Gothic" charset="0"/>
                          <a:cs typeface="Century Gothic" charset="0"/>
                        </a:rPr>
                        <a:t>NY</a:t>
                      </a:r>
                    </a:p>
                  </a:txBody>
                  <a:tcPr marL="73561" marR="73561" marT="36781" marB="36781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  <a:ea typeface="Century Gothic" charset="0"/>
                          <a:cs typeface="Century Gothic" charset="0"/>
                        </a:rPr>
                        <a:t>True</a:t>
                      </a:r>
                    </a:p>
                  </a:txBody>
                  <a:tcPr marL="73561" marR="73561" marT="36781" marB="36781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  <a:ea typeface="Century Gothic" charset="0"/>
                          <a:cs typeface="Century Gothic" charset="0"/>
                        </a:rPr>
                        <a:t>”Meh</a:t>
                      </a:r>
                      <a:r>
                        <a:rPr lang="en-US" sz="1200" baseline="0" dirty="0">
                          <a:latin typeface="+mn-lt"/>
                          <a:ea typeface="Century Gothic" charset="0"/>
                          <a:cs typeface="Century Gothic" charset="0"/>
                        </a:rPr>
                        <a:t>.”</a:t>
                      </a:r>
                      <a:endParaRPr lang="en-US" sz="1200" dirty="0">
                        <a:latin typeface="+mn-lt"/>
                        <a:ea typeface="Century Gothic" charset="0"/>
                        <a:cs typeface="Century Gothic" charset="0"/>
                      </a:endParaRPr>
                    </a:p>
                  </a:txBody>
                  <a:tcPr marL="73561" marR="73561" marT="36781" marB="3678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6845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  <a:ea typeface="Century Gothic" charset="0"/>
                          <a:cs typeface="Century Gothic" charset="0"/>
                        </a:rPr>
                        <a:t>42</a:t>
                      </a:r>
                    </a:p>
                  </a:txBody>
                  <a:tcPr marL="73561" marR="73561" marT="36781" marB="36781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  <a:ea typeface="Century Gothic" charset="0"/>
                          <a:cs typeface="Century Gothic" charset="0"/>
                        </a:rPr>
                        <a:t>50</a:t>
                      </a:r>
                    </a:p>
                  </a:txBody>
                  <a:tcPr marL="73561" marR="73561" marT="36781" marB="36781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  <a:ea typeface="Century Gothic" charset="0"/>
                          <a:cs typeface="Century Gothic" charset="0"/>
                        </a:rPr>
                        <a:t>WA</a:t>
                      </a:r>
                    </a:p>
                  </a:txBody>
                  <a:tcPr marL="73561" marR="73561" marT="36781" marB="36781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  <a:ea typeface="Century Gothic" charset="0"/>
                          <a:cs typeface="Century Gothic" charset="0"/>
                        </a:rPr>
                        <a:t>True</a:t>
                      </a:r>
                    </a:p>
                  </a:txBody>
                  <a:tcPr marL="73561" marR="73561" marT="36781" marB="36781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  <a:ea typeface="Century Gothic" charset="0"/>
                          <a:cs typeface="Century Gothic" charset="0"/>
                        </a:rPr>
                        <a:t>”Worked</a:t>
                      </a:r>
                      <a:r>
                        <a:rPr lang="en-US" sz="1200" baseline="0" dirty="0">
                          <a:latin typeface="+mn-lt"/>
                          <a:ea typeface="Century Gothic" charset="0"/>
                          <a:cs typeface="Century Gothic" charset="0"/>
                        </a:rPr>
                        <a:t> out of the box </a:t>
                      </a:r>
                      <a:r>
                        <a:rPr lang="mr-IN" sz="1200" baseline="0" dirty="0">
                          <a:latin typeface="+mn-lt"/>
                          <a:ea typeface="Century Gothic" charset="0"/>
                          <a:cs typeface="Century Gothic" charset="0"/>
                        </a:rPr>
                        <a:t>…</a:t>
                      </a:r>
                      <a:r>
                        <a:rPr lang="en-US" sz="1200" baseline="0" dirty="0">
                          <a:latin typeface="+mn-lt"/>
                          <a:ea typeface="Century Gothic" charset="0"/>
                          <a:cs typeface="Century Gothic" charset="0"/>
                        </a:rPr>
                        <a:t>”</a:t>
                      </a:r>
                      <a:endParaRPr lang="en-US" sz="1200" dirty="0">
                        <a:latin typeface="+mn-lt"/>
                        <a:ea typeface="Century Gothic" charset="0"/>
                        <a:cs typeface="Century Gothic" charset="0"/>
                      </a:endParaRPr>
                    </a:p>
                  </a:txBody>
                  <a:tcPr marL="73561" marR="73561" marT="36781" marB="36781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1472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  <a:ea typeface="Century Gothic" charset="0"/>
                          <a:cs typeface="Century Gothic" charset="0"/>
                        </a:rPr>
                        <a:t>57</a:t>
                      </a:r>
                    </a:p>
                  </a:txBody>
                  <a:tcPr marL="73561" marR="73561" marT="36781" marB="36781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  <a:ea typeface="Century Gothic" charset="0"/>
                          <a:cs typeface="Century Gothic" charset="0"/>
                        </a:rPr>
                        <a:t>16</a:t>
                      </a:r>
                    </a:p>
                  </a:txBody>
                  <a:tcPr marL="73561" marR="73561" marT="36781" marB="36781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  <a:ea typeface="Century Gothic" charset="0"/>
                          <a:cs typeface="Century Gothic" charset="0"/>
                        </a:rPr>
                        <a:t>CA</a:t>
                      </a:r>
                    </a:p>
                  </a:txBody>
                  <a:tcPr marL="73561" marR="73561" marT="36781" marB="36781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  <a:ea typeface="Century Gothic" charset="0"/>
                          <a:cs typeface="Century Gothic" charset="0"/>
                        </a:rPr>
                        <a:t>NULL</a:t>
                      </a:r>
                    </a:p>
                  </a:txBody>
                  <a:tcPr marL="73561" marR="73561" marT="36781" marB="36781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  <a:ea typeface="Century Gothic" charset="0"/>
                          <a:cs typeface="Century Gothic" charset="0"/>
                        </a:rPr>
                        <a:t>“</a:t>
                      </a:r>
                      <a:r>
                        <a:rPr lang="en-US" sz="1200" dirty="0" err="1">
                          <a:latin typeface="+mn-lt"/>
                          <a:ea typeface="Century Gothic" charset="0"/>
                          <a:cs typeface="Century Gothic" charset="0"/>
                        </a:rPr>
                        <a:t>Hella</a:t>
                      </a:r>
                      <a:r>
                        <a:rPr lang="en-US" sz="1200" baseline="0" dirty="0">
                          <a:latin typeface="+mn-lt"/>
                          <a:ea typeface="Century Gothic" charset="0"/>
                          <a:cs typeface="Century Gothic" charset="0"/>
                        </a:rPr>
                        <a:t> </a:t>
                      </a:r>
                      <a:r>
                        <a:rPr lang="en-US" sz="1200" dirty="0">
                          <a:latin typeface="+mn-lt"/>
                          <a:ea typeface="Century Gothic" charset="0"/>
                          <a:cs typeface="Century Gothic" charset="0"/>
                        </a:rPr>
                        <a:t>tots lit</a:t>
                      </a:r>
                      <a:r>
                        <a:rPr lang="en-US" sz="1200" baseline="0" dirty="0">
                          <a:latin typeface="+mn-lt"/>
                          <a:ea typeface="Century Gothic" charset="0"/>
                          <a:cs typeface="Century Gothic" charset="0"/>
                        </a:rPr>
                        <a:t>...”</a:t>
                      </a:r>
                      <a:endParaRPr lang="en-US" sz="1200" dirty="0">
                        <a:latin typeface="+mn-lt"/>
                        <a:ea typeface="Century Gothic" charset="0"/>
                        <a:cs typeface="Century Gothic" charset="0"/>
                      </a:endParaRPr>
                    </a:p>
                  </a:txBody>
                  <a:tcPr marL="73561" marR="73561" marT="36781" marB="36781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573858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Rounded Rectangle 90">
            <a:extLst>
              <a:ext uri="{FF2B5EF4-FFF2-40B4-BE49-F238E27FC236}">
                <a16:creationId xmlns:a16="http://schemas.microsoft.com/office/drawing/2014/main" id="{46DC3113-AA45-7049-8E40-15B6A37094E9}"/>
              </a:ext>
            </a:extLst>
          </p:cNvPr>
          <p:cNvSpPr/>
          <p:nvPr/>
        </p:nvSpPr>
        <p:spPr>
          <a:xfrm rot="5400000">
            <a:off x="9595381" y="4992610"/>
            <a:ext cx="614480" cy="686379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ounded Rectangle 89">
            <a:extLst>
              <a:ext uri="{FF2B5EF4-FFF2-40B4-BE49-F238E27FC236}">
                <a16:creationId xmlns:a16="http://schemas.microsoft.com/office/drawing/2014/main" id="{EB5EBABE-C6E2-C54D-83D4-3D9EA379F7BC}"/>
              </a:ext>
            </a:extLst>
          </p:cNvPr>
          <p:cNvSpPr/>
          <p:nvPr/>
        </p:nvSpPr>
        <p:spPr>
          <a:xfrm rot="5400000">
            <a:off x="7207609" y="5368631"/>
            <a:ext cx="2143967" cy="5334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ounded Rectangle 88">
            <a:extLst>
              <a:ext uri="{FF2B5EF4-FFF2-40B4-BE49-F238E27FC236}">
                <a16:creationId xmlns:a16="http://schemas.microsoft.com/office/drawing/2014/main" id="{60D92563-6B00-B14C-9DE7-1F8D4633CDE0}"/>
              </a:ext>
            </a:extLst>
          </p:cNvPr>
          <p:cNvSpPr/>
          <p:nvPr/>
        </p:nvSpPr>
        <p:spPr>
          <a:xfrm>
            <a:off x="5536721" y="5139844"/>
            <a:ext cx="2143967" cy="5334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F4DE9D-08BE-3649-AAA8-35A79689D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Predictions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298E66C-6160-AF46-B2E1-305D6AE8CC21}"/>
              </a:ext>
            </a:extLst>
          </p:cNvPr>
          <p:cNvSpPr txBox="1"/>
          <p:nvPr/>
        </p:nvSpPr>
        <p:spPr>
          <a:xfrm>
            <a:off x="7680688" y="-544673"/>
            <a:ext cx="3243196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Entirely </a:t>
            </a:r>
            <a:r>
              <a:rPr lang="en-US" b="1" dirty="0"/>
              <a:t>Quantitative</a:t>
            </a:r>
            <a:r>
              <a:rPr lang="en-US" dirty="0"/>
              <a:t> Values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F22C165A-BFC3-5F41-93C0-79613179CF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2641" y="2280346"/>
            <a:ext cx="330200" cy="2794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7567A15-74AF-284C-B6D4-40D5236D70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1332" y="2184965"/>
            <a:ext cx="1676400" cy="3810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A1EC8E69-BE63-EC46-B62C-AAFB4B9FDE7E}"/>
              </a:ext>
            </a:extLst>
          </p:cNvPr>
          <p:cNvSpPr txBox="1"/>
          <p:nvPr/>
        </p:nvSpPr>
        <p:spPr>
          <a:xfrm>
            <a:off x="3413747" y="2726661"/>
            <a:ext cx="1454244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 err="1"/>
              <a:t>DataFrame</a:t>
            </a:r>
            <a:endParaRPr lang="en-US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D2750DF8-2AC4-FB4C-904B-3FA90BF971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71111" y="2235896"/>
            <a:ext cx="215900" cy="368300"/>
          </a:xfrm>
          <a:prstGeom prst="rect">
            <a:avLst/>
          </a:prstGeom>
        </p:spPr>
      </p:pic>
      <p:sp>
        <p:nvSpPr>
          <p:cNvPr id="29" name="Right Arrow 28">
            <a:extLst>
              <a:ext uri="{FF2B5EF4-FFF2-40B4-BE49-F238E27FC236}">
                <a16:creationId xmlns:a16="http://schemas.microsoft.com/office/drawing/2014/main" id="{60684A38-C188-4442-B1F0-7FDD74EFB1C2}"/>
              </a:ext>
            </a:extLst>
          </p:cNvPr>
          <p:cNvSpPr/>
          <p:nvPr/>
        </p:nvSpPr>
        <p:spPr>
          <a:xfrm>
            <a:off x="5505886" y="8287597"/>
            <a:ext cx="657468" cy="16412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6ABE74E9-7B65-C940-A9FA-CBF824938052}"/>
              </a:ext>
            </a:extLst>
          </p:cNvPr>
          <p:cNvGrpSpPr/>
          <p:nvPr/>
        </p:nvGrpSpPr>
        <p:grpSpPr>
          <a:xfrm>
            <a:off x="4989096" y="1524266"/>
            <a:ext cx="3641523" cy="2903166"/>
            <a:chOff x="3743911" y="2917563"/>
            <a:chExt cx="4710541" cy="3755429"/>
          </a:xfrm>
        </p:grpSpPr>
        <p:sp>
          <p:nvSpPr>
            <p:cNvPr id="31" name="Double Bracket 30">
              <a:extLst>
                <a:ext uri="{FF2B5EF4-FFF2-40B4-BE49-F238E27FC236}">
                  <a16:creationId xmlns:a16="http://schemas.microsoft.com/office/drawing/2014/main" id="{82CE494D-B64B-B049-A63A-87C5F9EF2399}"/>
                </a:ext>
              </a:extLst>
            </p:cNvPr>
            <p:cNvSpPr/>
            <p:nvPr/>
          </p:nvSpPr>
          <p:spPr>
            <a:xfrm>
              <a:off x="4452299" y="3049285"/>
              <a:ext cx="4002153" cy="2749960"/>
            </a:xfrm>
            <a:prstGeom prst="bracketPair">
              <a:avLst/>
            </a:prstGeom>
            <a:ln w="57150" cmpd="sng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EA11588-EB20-3B4B-89E1-6E569A42A553}"/>
                </a:ext>
              </a:extLst>
            </p:cNvPr>
            <p:cNvSpPr txBox="1"/>
            <p:nvPr/>
          </p:nvSpPr>
          <p:spPr>
            <a:xfrm>
              <a:off x="3743911" y="2917563"/>
              <a:ext cx="516033" cy="7012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C0504D"/>
                  </a:solidFill>
                </a:rPr>
                <a:t>n</a:t>
              </a:r>
            </a:p>
          </p:txBody>
        </p:sp>
        <p:sp>
          <p:nvSpPr>
            <p:cNvPr id="33" name="Left Brace 32">
              <a:extLst>
                <a:ext uri="{FF2B5EF4-FFF2-40B4-BE49-F238E27FC236}">
                  <a16:creationId xmlns:a16="http://schemas.microsoft.com/office/drawing/2014/main" id="{E93225E8-A290-4C4D-8B38-FBC9FE0487DA}"/>
                </a:ext>
              </a:extLst>
            </p:cNvPr>
            <p:cNvSpPr/>
            <p:nvPr/>
          </p:nvSpPr>
          <p:spPr>
            <a:xfrm>
              <a:off x="4107221" y="3011533"/>
              <a:ext cx="226637" cy="2787712"/>
            </a:xfrm>
            <a:prstGeom prst="leftBrace">
              <a:avLst>
                <a:gd name="adj1" fmla="val 8333"/>
                <a:gd name="adj2" fmla="val 9468"/>
              </a:avLst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Left Brace 33">
              <a:extLst>
                <a:ext uri="{FF2B5EF4-FFF2-40B4-BE49-F238E27FC236}">
                  <a16:creationId xmlns:a16="http://schemas.microsoft.com/office/drawing/2014/main" id="{9247FFFC-31F8-D448-86F4-91A3B7DE961B}"/>
                </a:ext>
              </a:extLst>
            </p:cNvPr>
            <p:cNvSpPr/>
            <p:nvPr/>
          </p:nvSpPr>
          <p:spPr>
            <a:xfrm rot="16200000">
              <a:off x="6362767" y="4131587"/>
              <a:ext cx="215247" cy="3968121"/>
            </a:xfrm>
            <a:prstGeom prst="leftBrace">
              <a:avLst>
                <a:gd name="adj1" fmla="val 8333"/>
                <a:gd name="adj2" fmla="val 9468"/>
              </a:avLst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0E9281F-40DC-164F-88DE-302BCD486EF0}"/>
                </a:ext>
              </a:extLst>
            </p:cNvPr>
            <p:cNvSpPr txBox="1"/>
            <p:nvPr/>
          </p:nvSpPr>
          <p:spPr>
            <a:xfrm>
              <a:off x="4584574" y="6075799"/>
              <a:ext cx="1750952" cy="5971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C0504D"/>
                  </a:solidFill>
                </a:rPr>
                <a:t>d</a:t>
              </a:r>
            </a:p>
          </p:txBody>
        </p: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82F17F54-EE22-884A-92E7-4B8483A28559}"/>
                </a:ext>
              </a:extLst>
            </p:cNvPr>
            <p:cNvGrpSpPr/>
            <p:nvPr/>
          </p:nvGrpSpPr>
          <p:grpSpPr>
            <a:xfrm>
              <a:off x="4773152" y="3420190"/>
              <a:ext cx="3334801" cy="2058692"/>
              <a:chOff x="2559726" y="2902363"/>
              <a:chExt cx="1676400" cy="2057400"/>
            </a:xfrm>
          </p:grpSpPr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A14C4394-0634-5C46-80A7-6215D10BA52D}"/>
                  </a:ext>
                </a:extLst>
              </p:cNvPr>
              <p:cNvCxnSpPr/>
              <p:nvPr/>
            </p:nvCxnSpPr>
            <p:spPr>
              <a:xfrm>
                <a:off x="2559726" y="2902363"/>
                <a:ext cx="457200" cy="0"/>
              </a:xfrm>
              <a:prstGeom prst="line">
                <a:avLst/>
              </a:prstGeom>
              <a:ln w="28575" cmpd="sng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183BC120-0E92-2841-BE0C-56EF433CCF3F}"/>
                  </a:ext>
                </a:extLst>
              </p:cNvPr>
              <p:cNvCxnSpPr/>
              <p:nvPr/>
            </p:nvCxnSpPr>
            <p:spPr>
              <a:xfrm>
                <a:off x="3778926" y="2902363"/>
                <a:ext cx="457200" cy="0"/>
              </a:xfrm>
              <a:prstGeom prst="line">
                <a:avLst/>
              </a:prstGeom>
              <a:ln w="28575" cmpd="sng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9828AA5B-8273-734D-A159-F198D9EE4A8F}"/>
                  </a:ext>
                </a:extLst>
              </p:cNvPr>
              <p:cNvCxnSpPr/>
              <p:nvPr/>
            </p:nvCxnSpPr>
            <p:spPr>
              <a:xfrm>
                <a:off x="2559726" y="3588163"/>
                <a:ext cx="457200" cy="0"/>
              </a:xfrm>
              <a:prstGeom prst="line">
                <a:avLst/>
              </a:prstGeom>
              <a:ln w="28575" cmpd="sng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709E7C30-3356-2B45-A26D-BBCB86E5294B}"/>
                  </a:ext>
                </a:extLst>
              </p:cNvPr>
              <p:cNvCxnSpPr/>
              <p:nvPr/>
            </p:nvCxnSpPr>
            <p:spPr>
              <a:xfrm>
                <a:off x="3778926" y="3588163"/>
                <a:ext cx="457200" cy="0"/>
              </a:xfrm>
              <a:prstGeom prst="line">
                <a:avLst/>
              </a:prstGeom>
              <a:ln w="28575" cmpd="sng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09E8787B-20C7-5B4E-BC9D-BB6A53621949}"/>
                  </a:ext>
                </a:extLst>
              </p:cNvPr>
              <p:cNvCxnSpPr/>
              <p:nvPr/>
            </p:nvCxnSpPr>
            <p:spPr>
              <a:xfrm>
                <a:off x="2559726" y="4959763"/>
                <a:ext cx="457200" cy="0"/>
              </a:xfrm>
              <a:prstGeom prst="line">
                <a:avLst/>
              </a:prstGeom>
              <a:ln w="28575" cmpd="sng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C7BFDFF9-87BC-B948-8EAE-914356EA11C6}"/>
                  </a:ext>
                </a:extLst>
              </p:cNvPr>
              <p:cNvCxnSpPr/>
              <p:nvPr/>
            </p:nvCxnSpPr>
            <p:spPr>
              <a:xfrm>
                <a:off x="3778926" y="4959763"/>
                <a:ext cx="457200" cy="0"/>
              </a:xfrm>
              <a:prstGeom prst="line">
                <a:avLst/>
              </a:prstGeom>
              <a:ln w="28575" cmpd="sng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F6AFA5B4-E520-F746-BC95-0F6A30306042}"/>
              </a:ext>
            </a:extLst>
          </p:cNvPr>
          <p:cNvSpPr txBox="1"/>
          <p:nvPr/>
        </p:nvSpPr>
        <p:spPr>
          <a:xfrm>
            <a:off x="2874981" y="2141886"/>
            <a:ext cx="433132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/>
              <a:t>=</a:t>
            </a:r>
          </a:p>
        </p:txBody>
      </p:sp>
      <p:sp>
        <p:nvSpPr>
          <p:cNvPr id="47" name="Double Bracket 46">
            <a:extLst>
              <a:ext uri="{FF2B5EF4-FFF2-40B4-BE49-F238E27FC236}">
                <a16:creationId xmlns:a16="http://schemas.microsoft.com/office/drawing/2014/main" id="{CBE7E489-EE3B-7E48-BB55-E29B86523D1A}"/>
              </a:ext>
            </a:extLst>
          </p:cNvPr>
          <p:cNvSpPr/>
          <p:nvPr/>
        </p:nvSpPr>
        <p:spPr>
          <a:xfrm>
            <a:off x="3708116" y="2151276"/>
            <a:ext cx="619250" cy="491927"/>
          </a:xfrm>
          <a:prstGeom prst="bracketPair">
            <a:avLst/>
          </a:prstGeom>
          <a:ln w="57150" cmpd="sng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DDBAC67A-96DA-A841-A4AA-84C3B7C84F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12547" y="1572586"/>
            <a:ext cx="971534" cy="2179388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1DE77C0D-1653-ED4F-AC8B-8C47C0628A4C}"/>
              </a:ext>
            </a:extLst>
          </p:cNvPr>
          <p:cNvSpPr txBox="1"/>
          <p:nvPr/>
        </p:nvSpPr>
        <p:spPr>
          <a:xfrm>
            <a:off x="4582466" y="2104260"/>
            <a:ext cx="433132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/>
              <a:t>=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7C3CF15-B9BB-654F-B280-68DFD90496AD}"/>
              </a:ext>
            </a:extLst>
          </p:cNvPr>
          <p:cNvSpPr txBox="1"/>
          <p:nvPr/>
        </p:nvSpPr>
        <p:spPr>
          <a:xfrm>
            <a:off x="8851672" y="1748680"/>
            <a:ext cx="2950029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b="1" dirty="0"/>
              <a:t>Rows</a:t>
            </a:r>
            <a:r>
              <a:rPr lang="en-US" dirty="0"/>
              <a:t> of the 𝚽 matrix correspond to records.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41F373F-41BA-6047-A84E-5731FE8973AD}"/>
              </a:ext>
            </a:extLst>
          </p:cNvPr>
          <p:cNvSpPr txBox="1"/>
          <p:nvPr/>
        </p:nvSpPr>
        <p:spPr>
          <a:xfrm>
            <a:off x="8851672" y="2785942"/>
            <a:ext cx="2950029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b="1" dirty="0"/>
              <a:t>Columns</a:t>
            </a:r>
            <a:r>
              <a:rPr lang="en-US" dirty="0"/>
              <a:t> of the 𝚽 matrix correspond to features.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6DB3F7F-7FF7-7346-9A74-DA71BF81D42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03959" y="5161616"/>
            <a:ext cx="2933700" cy="533400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AF827822-C8A3-794D-A233-8417AE1BABED}"/>
              </a:ext>
            </a:extLst>
          </p:cNvPr>
          <p:cNvGrpSpPr/>
          <p:nvPr/>
        </p:nvGrpSpPr>
        <p:grpSpPr>
          <a:xfrm>
            <a:off x="5397534" y="4601121"/>
            <a:ext cx="2440433" cy="1948544"/>
            <a:chOff x="11471510" y="4909457"/>
            <a:chExt cx="2440433" cy="1948544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290EFAE5-4E45-1947-8FB8-C7BF30FB5E17}"/>
                </a:ext>
              </a:extLst>
            </p:cNvPr>
            <p:cNvGrpSpPr/>
            <p:nvPr/>
          </p:nvGrpSpPr>
          <p:grpSpPr>
            <a:xfrm>
              <a:off x="11471510" y="4909457"/>
              <a:ext cx="2440433" cy="1948544"/>
              <a:chOff x="4452299" y="3049285"/>
              <a:chExt cx="4002153" cy="2749960"/>
            </a:xfrm>
          </p:grpSpPr>
          <p:sp>
            <p:nvSpPr>
              <p:cNvPr id="70" name="Double Bracket 69">
                <a:extLst>
                  <a:ext uri="{FF2B5EF4-FFF2-40B4-BE49-F238E27FC236}">
                    <a16:creationId xmlns:a16="http://schemas.microsoft.com/office/drawing/2014/main" id="{9DD7E5B0-F2B4-5B4B-954E-8D43C26CC54F}"/>
                  </a:ext>
                </a:extLst>
              </p:cNvPr>
              <p:cNvSpPr/>
              <p:nvPr/>
            </p:nvSpPr>
            <p:spPr>
              <a:xfrm>
                <a:off x="4452299" y="3049285"/>
                <a:ext cx="4002153" cy="2749960"/>
              </a:xfrm>
              <a:prstGeom prst="bracketPair">
                <a:avLst/>
              </a:prstGeom>
              <a:ln w="57150" cmpd="sng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75" name="Group 74">
                <a:extLst>
                  <a:ext uri="{FF2B5EF4-FFF2-40B4-BE49-F238E27FC236}">
                    <a16:creationId xmlns:a16="http://schemas.microsoft.com/office/drawing/2014/main" id="{C68B4CF8-550F-D848-9788-CEE167E0C8A9}"/>
                  </a:ext>
                </a:extLst>
              </p:cNvPr>
              <p:cNvGrpSpPr/>
              <p:nvPr/>
            </p:nvGrpSpPr>
            <p:grpSpPr>
              <a:xfrm>
                <a:off x="4773152" y="3420190"/>
                <a:ext cx="3334801" cy="2058692"/>
                <a:chOff x="2559726" y="2902363"/>
                <a:chExt cx="1676400" cy="2057400"/>
              </a:xfrm>
            </p:grpSpPr>
            <p:cxnSp>
              <p:nvCxnSpPr>
                <p:cNvPr id="76" name="Straight Connector 75">
                  <a:extLst>
                    <a:ext uri="{FF2B5EF4-FFF2-40B4-BE49-F238E27FC236}">
                      <a16:creationId xmlns:a16="http://schemas.microsoft.com/office/drawing/2014/main" id="{3A9FF722-D8A0-7948-A753-BB1E770CE3C6}"/>
                    </a:ext>
                  </a:extLst>
                </p:cNvPr>
                <p:cNvCxnSpPr/>
                <p:nvPr/>
              </p:nvCxnSpPr>
              <p:spPr>
                <a:xfrm>
                  <a:off x="2559726" y="2902363"/>
                  <a:ext cx="457200" cy="0"/>
                </a:xfrm>
                <a:prstGeom prst="line">
                  <a:avLst/>
                </a:prstGeom>
                <a:ln w="28575" cmpd="sng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Straight Connector 76">
                  <a:extLst>
                    <a:ext uri="{FF2B5EF4-FFF2-40B4-BE49-F238E27FC236}">
                      <a16:creationId xmlns:a16="http://schemas.microsoft.com/office/drawing/2014/main" id="{019F3FCF-878A-504D-AD5F-E932A9084D44}"/>
                    </a:ext>
                  </a:extLst>
                </p:cNvPr>
                <p:cNvCxnSpPr/>
                <p:nvPr/>
              </p:nvCxnSpPr>
              <p:spPr>
                <a:xfrm>
                  <a:off x="3778926" y="2902363"/>
                  <a:ext cx="457200" cy="0"/>
                </a:xfrm>
                <a:prstGeom prst="line">
                  <a:avLst/>
                </a:prstGeom>
                <a:ln w="28575" cmpd="sng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Straight Connector 77">
                  <a:extLst>
                    <a:ext uri="{FF2B5EF4-FFF2-40B4-BE49-F238E27FC236}">
                      <a16:creationId xmlns:a16="http://schemas.microsoft.com/office/drawing/2014/main" id="{A5E06F6E-FE16-CE43-8097-382817A59D4E}"/>
                    </a:ext>
                  </a:extLst>
                </p:cNvPr>
                <p:cNvCxnSpPr/>
                <p:nvPr/>
              </p:nvCxnSpPr>
              <p:spPr>
                <a:xfrm>
                  <a:off x="2559726" y="3588163"/>
                  <a:ext cx="457200" cy="0"/>
                </a:xfrm>
                <a:prstGeom prst="line">
                  <a:avLst/>
                </a:prstGeom>
                <a:ln w="28575" cmpd="sng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Straight Connector 78">
                  <a:extLst>
                    <a:ext uri="{FF2B5EF4-FFF2-40B4-BE49-F238E27FC236}">
                      <a16:creationId xmlns:a16="http://schemas.microsoft.com/office/drawing/2014/main" id="{CB408212-915F-774B-83A7-6BCD4F91B872}"/>
                    </a:ext>
                  </a:extLst>
                </p:cNvPr>
                <p:cNvCxnSpPr/>
                <p:nvPr/>
              </p:nvCxnSpPr>
              <p:spPr>
                <a:xfrm>
                  <a:off x="3778926" y="3588163"/>
                  <a:ext cx="457200" cy="0"/>
                </a:xfrm>
                <a:prstGeom prst="line">
                  <a:avLst/>
                </a:prstGeom>
                <a:ln w="28575" cmpd="sng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0" name="Straight Connector 79">
                  <a:extLst>
                    <a:ext uri="{FF2B5EF4-FFF2-40B4-BE49-F238E27FC236}">
                      <a16:creationId xmlns:a16="http://schemas.microsoft.com/office/drawing/2014/main" id="{02F4B62F-F7CD-F746-A95C-B88DD8154D25}"/>
                    </a:ext>
                  </a:extLst>
                </p:cNvPr>
                <p:cNvCxnSpPr/>
                <p:nvPr/>
              </p:nvCxnSpPr>
              <p:spPr>
                <a:xfrm>
                  <a:off x="2559726" y="4959763"/>
                  <a:ext cx="457200" cy="0"/>
                </a:xfrm>
                <a:prstGeom prst="line">
                  <a:avLst/>
                </a:prstGeom>
                <a:ln w="28575" cmpd="sng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Straight Connector 80">
                  <a:extLst>
                    <a:ext uri="{FF2B5EF4-FFF2-40B4-BE49-F238E27FC236}">
                      <a16:creationId xmlns:a16="http://schemas.microsoft.com/office/drawing/2014/main" id="{5C54F567-74A8-C34C-AE48-546689D9788C}"/>
                    </a:ext>
                  </a:extLst>
                </p:cNvPr>
                <p:cNvCxnSpPr/>
                <p:nvPr/>
              </p:nvCxnSpPr>
              <p:spPr>
                <a:xfrm>
                  <a:off x="3778926" y="4959763"/>
                  <a:ext cx="457200" cy="0"/>
                </a:xfrm>
                <a:prstGeom prst="line">
                  <a:avLst/>
                </a:prstGeom>
                <a:ln w="28575" cmpd="sng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ABD34574-E64A-0447-8382-2A4E1395C80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2304080" y="4991897"/>
              <a:ext cx="802921" cy="1801147"/>
            </a:xfrm>
            <a:prstGeom prst="rect">
              <a:avLst/>
            </a:prstGeom>
          </p:spPr>
        </p:pic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0D0DFAB2-2147-F64F-AEF3-EA27C7660D24}"/>
              </a:ext>
            </a:extLst>
          </p:cNvPr>
          <p:cNvSpPr txBox="1"/>
          <p:nvPr/>
        </p:nvSpPr>
        <p:spPr>
          <a:xfrm>
            <a:off x="4527201" y="5143541"/>
            <a:ext cx="433132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/>
              <a:t>=</a:t>
            </a:r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id="{A2DDEEC4-F208-6C4C-926F-2B7F9117685D}"/>
              </a:ext>
            </a:extLst>
          </p:cNvPr>
          <p:cNvGrpSpPr/>
          <p:nvPr/>
        </p:nvGrpSpPr>
        <p:grpSpPr>
          <a:xfrm>
            <a:off x="8210231" y="4650636"/>
            <a:ext cx="177800" cy="1936347"/>
            <a:chOff x="8210231" y="4650636"/>
            <a:chExt cx="177800" cy="1936347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292189F7-2037-7A47-B515-5E66E507F3A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210231" y="5373360"/>
              <a:ext cx="177800" cy="393700"/>
            </a:xfrm>
            <a:prstGeom prst="rect">
              <a:avLst/>
            </a:prstGeom>
          </p:spPr>
        </p:pic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D57A541D-C75D-2E44-9D62-7B9A7CF7FA6D}"/>
                </a:ext>
              </a:extLst>
            </p:cNvPr>
            <p:cNvGrpSpPr/>
            <p:nvPr/>
          </p:nvGrpSpPr>
          <p:grpSpPr>
            <a:xfrm rot="5400000">
              <a:off x="7322745" y="5618810"/>
              <a:ext cx="1936347" cy="0"/>
              <a:chOff x="8478702" y="6565330"/>
              <a:chExt cx="2129978" cy="0"/>
            </a:xfrm>
          </p:grpSpPr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FBB3A86A-4850-C14D-8345-583A0AC3C052}"/>
                  </a:ext>
                </a:extLst>
              </p:cNvPr>
              <p:cNvCxnSpPr/>
              <p:nvPr/>
            </p:nvCxnSpPr>
            <p:spPr>
              <a:xfrm>
                <a:off x="8478702" y="6565330"/>
                <a:ext cx="738159" cy="0"/>
              </a:xfrm>
              <a:prstGeom prst="line">
                <a:avLst/>
              </a:prstGeom>
              <a:ln w="28575" cmpd="sng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C1CF6874-9533-DE4B-B5CF-5A67B3D63093}"/>
                  </a:ext>
                </a:extLst>
              </p:cNvPr>
              <p:cNvCxnSpPr/>
              <p:nvPr/>
            </p:nvCxnSpPr>
            <p:spPr>
              <a:xfrm>
                <a:off x="9870521" y="6565330"/>
                <a:ext cx="738159" cy="0"/>
              </a:xfrm>
              <a:prstGeom prst="line">
                <a:avLst/>
              </a:prstGeom>
              <a:ln w="28575" cmpd="sng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D1129531-7DAF-BD4B-8DC6-FFF0A88E3FF0}"/>
              </a:ext>
            </a:extLst>
          </p:cNvPr>
          <p:cNvGrpSpPr/>
          <p:nvPr/>
        </p:nvGrpSpPr>
        <p:grpSpPr>
          <a:xfrm>
            <a:off x="9424759" y="4585119"/>
            <a:ext cx="956357" cy="1948544"/>
            <a:chOff x="8840786" y="4612077"/>
            <a:chExt cx="956357" cy="1948544"/>
          </a:xfrm>
        </p:grpSpPr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461B290B-3E8F-BF48-87A7-7C6398BFC82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076236" y="4644735"/>
              <a:ext cx="484826" cy="1834732"/>
            </a:xfrm>
            <a:prstGeom prst="rect">
              <a:avLst/>
            </a:prstGeom>
          </p:spPr>
        </p:pic>
        <p:sp>
          <p:nvSpPr>
            <p:cNvPr id="86" name="Double Bracket 85">
              <a:extLst>
                <a:ext uri="{FF2B5EF4-FFF2-40B4-BE49-F238E27FC236}">
                  <a16:creationId xmlns:a16="http://schemas.microsoft.com/office/drawing/2014/main" id="{140D27CC-D0E0-9C41-8E88-F37EB38A5A8E}"/>
                </a:ext>
              </a:extLst>
            </p:cNvPr>
            <p:cNvSpPr/>
            <p:nvPr/>
          </p:nvSpPr>
          <p:spPr>
            <a:xfrm>
              <a:off x="8840786" y="4612077"/>
              <a:ext cx="956357" cy="1948544"/>
            </a:xfrm>
            <a:prstGeom prst="bracketPair">
              <a:avLst/>
            </a:prstGeom>
            <a:ln w="57150" cmpd="sng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7" name="TextBox 86">
            <a:extLst>
              <a:ext uri="{FF2B5EF4-FFF2-40B4-BE49-F238E27FC236}">
                <a16:creationId xmlns:a16="http://schemas.microsoft.com/office/drawing/2014/main" id="{521E508B-3EEB-1E40-BD2E-746E993DCD2F}"/>
              </a:ext>
            </a:extLst>
          </p:cNvPr>
          <p:cNvSpPr txBox="1"/>
          <p:nvPr/>
        </p:nvSpPr>
        <p:spPr>
          <a:xfrm>
            <a:off x="8712869" y="5135928"/>
            <a:ext cx="433132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/>
              <a:t>=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437ACE59-10B3-AF47-819D-5F3B2A821A4B}"/>
              </a:ext>
            </a:extLst>
          </p:cNvPr>
          <p:cNvSpPr txBox="1"/>
          <p:nvPr/>
        </p:nvSpPr>
        <p:spPr>
          <a:xfrm>
            <a:off x="552450" y="4146741"/>
            <a:ext cx="1675459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400" b="1" u="sng" dirty="0"/>
              <a:t>Prediction</a:t>
            </a:r>
          </a:p>
        </p:txBody>
      </p:sp>
      <p:graphicFrame>
        <p:nvGraphicFramePr>
          <p:cNvPr id="93" name="Table 92">
            <a:extLst>
              <a:ext uri="{FF2B5EF4-FFF2-40B4-BE49-F238E27FC236}">
                <a16:creationId xmlns:a16="http://schemas.microsoft.com/office/drawing/2014/main" id="{D99C79C1-B27B-B749-871C-4A132230A1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214882"/>
              </p:ext>
            </p:extLst>
          </p:nvPr>
        </p:nvGraphicFramePr>
        <p:xfrm>
          <a:off x="6564801" y="-2248005"/>
          <a:ext cx="5474969" cy="1575526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533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06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926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47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2753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67862">
                  <a:extLst>
                    <a:ext uri="{9D8B030D-6E8A-4147-A177-3AD203B41FA5}">
                      <a16:colId xmlns:a16="http://schemas.microsoft.com/office/drawing/2014/main" val="876063130"/>
                    </a:ext>
                  </a:extLst>
                </a:gridCol>
                <a:gridCol w="1069211">
                  <a:extLst>
                    <a:ext uri="{9D8B030D-6E8A-4147-A177-3AD203B41FA5}">
                      <a16:colId xmlns:a16="http://schemas.microsoft.com/office/drawing/2014/main" val="3291915661"/>
                    </a:ext>
                  </a:extLst>
                </a:gridCol>
                <a:gridCol w="1082266">
                  <a:extLst>
                    <a:ext uri="{9D8B030D-6E8A-4147-A177-3AD203B41FA5}">
                      <a16:colId xmlns:a16="http://schemas.microsoft.com/office/drawing/2014/main" val="1511950444"/>
                    </a:ext>
                  </a:extLst>
                </a:gridCol>
              </a:tblGrid>
              <a:tr h="44426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AK</a:t>
                      </a:r>
                      <a:endParaRPr lang="en-US" sz="1400" b="1" dirty="0">
                        <a:latin typeface="+mj-lt"/>
                      </a:endParaRP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1400" dirty="0"/>
                        <a:t>…</a:t>
                      </a:r>
                      <a:endParaRPr lang="en-US" sz="1400" b="1" dirty="0">
                        <a:latin typeface="+mj-lt"/>
                      </a:endParaRP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NY</a:t>
                      </a:r>
                      <a:endParaRPr lang="en-US" sz="1400" b="1" dirty="0">
                        <a:latin typeface="+mj-lt"/>
                      </a:endParaRP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1400" dirty="0"/>
                        <a:t>…</a:t>
                      </a:r>
                      <a:endParaRPr lang="en-US" sz="1400" b="1" dirty="0">
                        <a:latin typeface="+mj-lt"/>
                      </a:endParaRP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WY</a:t>
                      </a:r>
                      <a:endParaRPr lang="en-US" sz="1400" b="1" dirty="0">
                        <a:latin typeface="+mj-lt"/>
                      </a:endParaRP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age</a:t>
                      </a:r>
                      <a:endParaRPr lang="en-US" sz="1400" b="1" dirty="0">
                        <a:latin typeface="+mj-lt"/>
                      </a:endParaRP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hasBought</a:t>
                      </a:r>
                      <a:endParaRPr lang="en-US" sz="1400" b="1" dirty="0">
                        <a:latin typeface="+mj-lt"/>
                      </a:endParaRP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hasBought</a:t>
                      </a:r>
                      <a:r>
                        <a:rPr lang="en-US" sz="1400" dirty="0"/>
                        <a:t> missing</a:t>
                      </a:r>
                      <a:endParaRPr lang="en-US" sz="1400" b="1" dirty="0">
                        <a:latin typeface="+mj-lt"/>
                      </a:endParaRPr>
                    </a:p>
                  </a:txBody>
                  <a:tcPr marL="73696" marR="73696" marT="36848" marB="36848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837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marL="0" marR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mr-IN" sz="1600" dirty="0"/>
                        <a:t>…</a:t>
                      </a:r>
                      <a:endParaRPr lang="en-US" sz="1600" dirty="0"/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marL="0" marR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>
                          <a:uFillTx/>
                        </a:rPr>
                        <a:t>1</a:t>
                      </a:r>
                      <a:endParaRPr lang="en-US" sz="1600" kern="1200" dirty="0">
                        <a:solidFill>
                          <a:schemeClr val="dk1"/>
                        </a:solidFill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marL="0" marR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mr-IN" sz="1600" kern="1200" dirty="0">
                          <a:uFillTx/>
                        </a:rPr>
                        <a:t>…</a:t>
                      </a:r>
                      <a:endParaRPr lang="en-US" sz="1600" kern="1200" dirty="0">
                        <a:solidFill>
                          <a:schemeClr val="dk1"/>
                        </a:solidFill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32</a:t>
                      </a: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73696" marR="73696" marT="36848" marB="3684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837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1600" dirty="0"/>
                        <a:t>…</a:t>
                      </a:r>
                      <a:endParaRPr lang="en-US" sz="1600" dirty="0"/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1600" dirty="0"/>
                        <a:t>…</a:t>
                      </a:r>
                      <a:endParaRPr lang="en-US" sz="1600" dirty="0"/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50</a:t>
                      </a: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73696" marR="73696" marT="36848" marB="36848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837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marL="0" marR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mr-IN" sz="1600" dirty="0"/>
                        <a:t>…</a:t>
                      </a:r>
                      <a:endParaRPr lang="en-US" sz="1600" dirty="0"/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1600" dirty="0"/>
                        <a:t>…</a:t>
                      </a:r>
                      <a:endParaRPr lang="en-US" sz="1600" dirty="0"/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</a:t>
                      </a: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73696" marR="73696" marT="36848" marB="368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 marL="73696" marR="73696" marT="36848" marB="36848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94" name="Table 93">
            <a:extLst>
              <a:ext uri="{FF2B5EF4-FFF2-40B4-BE49-F238E27FC236}">
                <a16:creationId xmlns:a16="http://schemas.microsoft.com/office/drawing/2014/main" id="{E5F6BD69-039B-CB47-8DF9-C56E7B2B85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5804218"/>
              </p:ext>
            </p:extLst>
          </p:nvPr>
        </p:nvGraphicFramePr>
        <p:xfrm>
          <a:off x="-2567040" y="7793052"/>
          <a:ext cx="4346572" cy="18417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8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33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155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649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5493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01720">
                <a:tc>
                  <a:txBody>
                    <a:bodyPr/>
                    <a:lstStyle/>
                    <a:p>
                      <a:r>
                        <a:rPr lang="en-US" sz="1400" dirty="0" err="1">
                          <a:latin typeface="+mn-lt"/>
                          <a:ea typeface="Century Gothic" charset="0"/>
                          <a:cs typeface="Century Gothic" charset="0"/>
                        </a:rPr>
                        <a:t>uid</a:t>
                      </a:r>
                      <a:endParaRPr lang="en-US" sz="1400" dirty="0">
                        <a:latin typeface="+mn-lt"/>
                        <a:ea typeface="Century Gothic" charset="0"/>
                        <a:cs typeface="Century Gothic" charset="0"/>
                      </a:endParaRPr>
                    </a:p>
                  </a:txBody>
                  <a:tcPr marL="73561" marR="73561" marT="36781" marB="36781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+mn-lt"/>
                          <a:ea typeface="Century Gothic" charset="0"/>
                          <a:cs typeface="Century Gothic" charset="0"/>
                        </a:rPr>
                        <a:t>age</a:t>
                      </a:r>
                    </a:p>
                  </a:txBody>
                  <a:tcPr marL="73561" marR="73561" marT="36781" marB="36781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+mn-lt"/>
                          <a:ea typeface="Century Gothic" charset="0"/>
                          <a:cs typeface="Century Gothic" charset="0"/>
                        </a:rPr>
                        <a:t>state</a:t>
                      </a:r>
                    </a:p>
                  </a:txBody>
                  <a:tcPr marL="73561" marR="73561" marT="36781" marB="36781"/>
                </a:tc>
                <a:tc>
                  <a:txBody>
                    <a:bodyPr/>
                    <a:lstStyle/>
                    <a:p>
                      <a:r>
                        <a:rPr lang="en-US" sz="1400" dirty="0" err="1">
                          <a:latin typeface="+mn-lt"/>
                          <a:ea typeface="Century Gothic" charset="0"/>
                          <a:cs typeface="Century Gothic" charset="0"/>
                        </a:rPr>
                        <a:t>hasBought</a:t>
                      </a:r>
                      <a:endParaRPr lang="en-US" sz="1400" dirty="0">
                        <a:latin typeface="+mn-lt"/>
                        <a:ea typeface="Century Gothic" charset="0"/>
                        <a:cs typeface="Century Gothic" charset="0"/>
                      </a:endParaRPr>
                    </a:p>
                  </a:txBody>
                  <a:tcPr marL="73561" marR="73561" marT="36781" marB="36781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+mn-lt"/>
                          <a:ea typeface="Century Gothic" charset="0"/>
                          <a:cs typeface="Century Gothic" charset="0"/>
                        </a:rPr>
                        <a:t>review</a:t>
                      </a:r>
                    </a:p>
                  </a:txBody>
                  <a:tcPr marL="73561" marR="73561" marT="36781" marB="36781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1720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  <a:ea typeface="Century Gothic" charset="0"/>
                          <a:cs typeface="Century Gothic" charset="0"/>
                        </a:rPr>
                        <a:t>0</a:t>
                      </a:r>
                    </a:p>
                  </a:txBody>
                  <a:tcPr marL="73561" marR="73561" marT="36781" marB="36781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  <a:ea typeface="Century Gothic" charset="0"/>
                          <a:cs typeface="Century Gothic" charset="0"/>
                        </a:rPr>
                        <a:t>32</a:t>
                      </a:r>
                    </a:p>
                  </a:txBody>
                  <a:tcPr marL="73561" marR="73561" marT="36781" marB="36781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  <a:ea typeface="Century Gothic" charset="0"/>
                          <a:cs typeface="Century Gothic" charset="0"/>
                        </a:rPr>
                        <a:t>NY</a:t>
                      </a:r>
                    </a:p>
                  </a:txBody>
                  <a:tcPr marL="73561" marR="73561" marT="36781" marB="36781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  <a:ea typeface="Century Gothic" charset="0"/>
                          <a:cs typeface="Century Gothic" charset="0"/>
                        </a:rPr>
                        <a:t>True</a:t>
                      </a:r>
                    </a:p>
                  </a:txBody>
                  <a:tcPr marL="73561" marR="73561" marT="36781" marB="36781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  <a:ea typeface="Century Gothic" charset="0"/>
                          <a:cs typeface="Century Gothic" charset="0"/>
                        </a:rPr>
                        <a:t>”Meh</a:t>
                      </a:r>
                      <a:r>
                        <a:rPr lang="en-US" sz="1200" baseline="0" dirty="0">
                          <a:latin typeface="+mn-lt"/>
                          <a:ea typeface="Century Gothic" charset="0"/>
                          <a:cs typeface="Century Gothic" charset="0"/>
                        </a:rPr>
                        <a:t>.”</a:t>
                      </a:r>
                      <a:endParaRPr lang="en-US" sz="1200" dirty="0">
                        <a:latin typeface="+mn-lt"/>
                        <a:ea typeface="Century Gothic" charset="0"/>
                        <a:cs typeface="Century Gothic" charset="0"/>
                      </a:endParaRPr>
                    </a:p>
                  </a:txBody>
                  <a:tcPr marL="73561" marR="73561" marT="36781" marB="3678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6845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  <a:ea typeface="Century Gothic" charset="0"/>
                          <a:cs typeface="Century Gothic" charset="0"/>
                        </a:rPr>
                        <a:t>42</a:t>
                      </a:r>
                    </a:p>
                  </a:txBody>
                  <a:tcPr marL="73561" marR="73561" marT="36781" marB="36781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  <a:ea typeface="Century Gothic" charset="0"/>
                          <a:cs typeface="Century Gothic" charset="0"/>
                        </a:rPr>
                        <a:t>50</a:t>
                      </a:r>
                    </a:p>
                  </a:txBody>
                  <a:tcPr marL="73561" marR="73561" marT="36781" marB="36781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  <a:ea typeface="Century Gothic" charset="0"/>
                          <a:cs typeface="Century Gothic" charset="0"/>
                        </a:rPr>
                        <a:t>WA</a:t>
                      </a:r>
                    </a:p>
                  </a:txBody>
                  <a:tcPr marL="73561" marR="73561" marT="36781" marB="36781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  <a:ea typeface="Century Gothic" charset="0"/>
                          <a:cs typeface="Century Gothic" charset="0"/>
                        </a:rPr>
                        <a:t>True</a:t>
                      </a:r>
                    </a:p>
                  </a:txBody>
                  <a:tcPr marL="73561" marR="73561" marT="36781" marB="36781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  <a:ea typeface="Century Gothic" charset="0"/>
                          <a:cs typeface="Century Gothic" charset="0"/>
                        </a:rPr>
                        <a:t>”Worked</a:t>
                      </a:r>
                      <a:r>
                        <a:rPr lang="en-US" sz="1200" baseline="0" dirty="0">
                          <a:latin typeface="+mn-lt"/>
                          <a:ea typeface="Century Gothic" charset="0"/>
                          <a:cs typeface="Century Gothic" charset="0"/>
                        </a:rPr>
                        <a:t> out of the box </a:t>
                      </a:r>
                      <a:r>
                        <a:rPr lang="mr-IN" sz="1200" baseline="0" dirty="0">
                          <a:latin typeface="+mn-lt"/>
                          <a:ea typeface="Century Gothic" charset="0"/>
                          <a:cs typeface="Century Gothic" charset="0"/>
                        </a:rPr>
                        <a:t>…</a:t>
                      </a:r>
                      <a:r>
                        <a:rPr lang="en-US" sz="1200" baseline="0" dirty="0">
                          <a:latin typeface="+mn-lt"/>
                          <a:ea typeface="Century Gothic" charset="0"/>
                          <a:cs typeface="Century Gothic" charset="0"/>
                        </a:rPr>
                        <a:t>”</a:t>
                      </a:r>
                      <a:endParaRPr lang="en-US" sz="1200" dirty="0">
                        <a:latin typeface="+mn-lt"/>
                        <a:ea typeface="Century Gothic" charset="0"/>
                        <a:cs typeface="Century Gothic" charset="0"/>
                      </a:endParaRPr>
                    </a:p>
                  </a:txBody>
                  <a:tcPr marL="73561" marR="73561" marT="36781" marB="36781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1472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  <a:ea typeface="Century Gothic" charset="0"/>
                          <a:cs typeface="Century Gothic" charset="0"/>
                        </a:rPr>
                        <a:t>57</a:t>
                      </a:r>
                    </a:p>
                  </a:txBody>
                  <a:tcPr marL="73561" marR="73561" marT="36781" marB="36781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  <a:ea typeface="Century Gothic" charset="0"/>
                          <a:cs typeface="Century Gothic" charset="0"/>
                        </a:rPr>
                        <a:t>16</a:t>
                      </a:r>
                    </a:p>
                  </a:txBody>
                  <a:tcPr marL="73561" marR="73561" marT="36781" marB="36781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  <a:ea typeface="Century Gothic" charset="0"/>
                          <a:cs typeface="Century Gothic" charset="0"/>
                        </a:rPr>
                        <a:t>CA</a:t>
                      </a:r>
                    </a:p>
                  </a:txBody>
                  <a:tcPr marL="73561" marR="73561" marT="36781" marB="36781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  <a:ea typeface="Century Gothic" charset="0"/>
                          <a:cs typeface="Century Gothic" charset="0"/>
                        </a:rPr>
                        <a:t>NULL</a:t>
                      </a:r>
                    </a:p>
                  </a:txBody>
                  <a:tcPr marL="73561" marR="73561" marT="36781" marB="36781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  <a:ea typeface="Century Gothic" charset="0"/>
                          <a:cs typeface="Century Gothic" charset="0"/>
                        </a:rPr>
                        <a:t>“</a:t>
                      </a:r>
                      <a:r>
                        <a:rPr lang="en-US" sz="1200" dirty="0" err="1">
                          <a:latin typeface="+mn-lt"/>
                          <a:ea typeface="Century Gothic" charset="0"/>
                          <a:cs typeface="Century Gothic" charset="0"/>
                        </a:rPr>
                        <a:t>Hella</a:t>
                      </a:r>
                      <a:r>
                        <a:rPr lang="en-US" sz="1200" baseline="0" dirty="0">
                          <a:latin typeface="+mn-lt"/>
                          <a:ea typeface="Century Gothic" charset="0"/>
                          <a:cs typeface="Century Gothic" charset="0"/>
                        </a:rPr>
                        <a:t> </a:t>
                      </a:r>
                      <a:r>
                        <a:rPr lang="en-US" sz="1200" dirty="0">
                          <a:latin typeface="+mn-lt"/>
                          <a:ea typeface="Century Gothic" charset="0"/>
                          <a:cs typeface="Century Gothic" charset="0"/>
                        </a:rPr>
                        <a:t>tots lit</a:t>
                      </a:r>
                      <a:r>
                        <a:rPr lang="en-US" sz="1200" baseline="0" dirty="0">
                          <a:latin typeface="+mn-lt"/>
                          <a:ea typeface="Century Gothic" charset="0"/>
                          <a:cs typeface="Century Gothic" charset="0"/>
                        </a:rPr>
                        <a:t>...”</a:t>
                      </a:r>
                      <a:endParaRPr lang="en-US" sz="1200" dirty="0">
                        <a:latin typeface="+mn-lt"/>
                        <a:ea typeface="Century Gothic" charset="0"/>
                        <a:cs typeface="Century Gothic" charset="0"/>
                      </a:endParaRPr>
                    </a:p>
                  </a:txBody>
                  <a:tcPr marL="73561" marR="73561" marT="36781" marB="36781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95" name="Group 94">
            <a:extLst>
              <a:ext uri="{FF2B5EF4-FFF2-40B4-BE49-F238E27FC236}">
                <a16:creationId xmlns:a16="http://schemas.microsoft.com/office/drawing/2014/main" id="{9C159BC4-18EA-1D43-97AE-EDD008F4A1B3}"/>
              </a:ext>
            </a:extLst>
          </p:cNvPr>
          <p:cNvGrpSpPr/>
          <p:nvPr/>
        </p:nvGrpSpPr>
        <p:grpSpPr>
          <a:xfrm>
            <a:off x="-6131866" y="1477302"/>
            <a:ext cx="5905811" cy="2243170"/>
            <a:chOff x="1189470" y="2575617"/>
            <a:chExt cx="5905811" cy="2243170"/>
          </a:xfrm>
        </p:grpSpPr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182480B3-BD4C-8249-AF90-86A2C2947510}"/>
                </a:ext>
              </a:extLst>
            </p:cNvPr>
            <p:cNvGrpSpPr/>
            <p:nvPr/>
          </p:nvGrpSpPr>
          <p:grpSpPr>
            <a:xfrm>
              <a:off x="1189470" y="2672538"/>
              <a:ext cx="5905811" cy="2146249"/>
              <a:chOff x="1189469" y="1347614"/>
              <a:chExt cx="9551591" cy="3471173"/>
            </a:xfrm>
          </p:grpSpPr>
          <p:sp>
            <p:nvSpPr>
              <p:cNvPr id="98" name="Freeform 97">
                <a:extLst>
                  <a:ext uri="{FF2B5EF4-FFF2-40B4-BE49-F238E27FC236}">
                    <a16:creationId xmlns:a16="http://schemas.microsoft.com/office/drawing/2014/main" id="{5C71040E-34B7-9E4A-9FBA-19615F5EB71A}"/>
                  </a:ext>
                </a:extLst>
              </p:cNvPr>
              <p:cNvSpPr/>
              <p:nvPr/>
            </p:nvSpPr>
            <p:spPr>
              <a:xfrm>
                <a:off x="1189469" y="1780359"/>
                <a:ext cx="3739274" cy="2634292"/>
              </a:xfrm>
              <a:custGeom>
                <a:avLst/>
                <a:gdLst>
                  <a:gd name="connsiteX0" fmla="*/ 764836 w 3739274"/>
                  <a:gd name="connsiteY0" fmla="*/ 1751736 h 2634292"/>
                  <a:gd name="connsiteX1" fmla="*/ 47660 w 3739274"/>
                  <a:gd name="connsiteY1" fmla="*/ 353242 h 2634292"/>
                  <a:gd name="connsiteX2" fmla="*/ 2055754 w 3739274"/>
                  <a:gd name="connsiteY2" fmla="*/ 460818 h 2634292"/>
                  <a:gd name="connsiteX3" fmla="*/ 2988083 w 3739274"/>
                  <a:gd name="connsiteY3" fmla="*/ 102230 h 2634292"/>
                  <a:gd name="connsiteX4" fmla="*/ 3723189 w 3739274"/>
                  <a:gd name="connsiteY4" fmla="*/ 2576489 h 2634292"/>
                  <a:gd name="connsiteX5" fmla="*/ 2270907 w 3739274"/>
                  <a:gd name="connsiteY5" fmla="*/ 1841383 h 2634292"/>
                  <a:gd name="connsiteX6" fmla="*/ 764836 w 3739274"/>
                  <a:gd name="connsiteY6" fmla="*/ 1751736 h 26342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39274" h="2634292">
                    <a:moveTo>
                      <a:pt x="764836" y="1751736"/>
                    </a:moveTo>
                    <a:cubicBezTo>
                      <a:pt x="394295" y="1503713"/>
                      <a:pt x="-167493" y="568395"/>
                      <a:pt x="47660" y="353242"/>
                    </a:cubicBezTo>
                    <a:cubicBezTo>
                      <a:pt x="262813" y="138089"/>
                      <a:pt x="1565684" y="502653"/>
                      <a:pt x="2055754" y="460818"/>
                    </a:cubicBezTo>
                    <a:cubicBezTo>
                      <a:pt x="2545824" y="418983"/>
                      <a:pt x="2710177" y="-250382"/>
                      <a:pt x="2988083" y="102230"/>
                    </a:cubicBezTo>
                    <a:cubicBezTo>
                      <a:pt x="3265989" y="454842"/>
                      <a:pt x="3842718" y="2286630"/>
                      <a:pt x="3723189" y="2576489"/>
                    </a:cubicBezTo>
                    <a:cubicBezTo>
                      <a:pt x="3603660" y="2866348"/>
                      <a:pt x="2757989" y="1978842"/>
                      <a:pt x="2270907" y="1841383"/>
                    </a:cubicBezTo>
                    <a:cubicBezTo>
                      <a:pt x="1783825" y="1703924"/>
                      <a:pt x="1135377" y="1999759"/>
                      <a:pt x="764836" y="1751736"/>
                    </a:cubicBezTo>
                    <a:close/>
                  </a:path>
                </a:pathLst>
              </a:custGeom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/>
                  <a:t>Domain</a:t>
                </a:r>
              </a:p>
            </p:txBody>
          </p:sp>
          <p:sp>
            <p:nvSpPr>
              <p:cNvPr id="99" name="Freeform 98">
                <a:extLst>
                  <a:ext uri="{FF2B5EF4-FFF2-40B4-BE49-F238E27FC236}">
                    <a16:creationId xmlns:a16="http://schemas.microsoft.com/office/drawing/2014/main" id="{4039F898-3F9B-264A-A51D-156D475EE41F}"/>
                  </a:ext>
                </a:extLst>
              </p:cNvPr>
              <p:cNvSpPr/>
              <p:nvPr/>
            </p:nvSpPr>
            <p:spPr>
              <a:xfrm>
                <a:off x="4105834" y="1994846"/>
                <a:ext cx="4625789" cy="881729"/>
              </a:xfrm>
              <a:custGeom>
                <a:avLst/>
                <a:gdLst>
                  <a:gd name="connsiteX0" fmla="*/ 0 w 4177553"/>
                  <a:gd name="connsiteY0" fmla="*/ 860919 h 860919"/>
                  <a:gd name="connsiteX1" fmla="*/ 2259106 w 4177553"/>
                  <a:gd name="connsiteY1" fmla="*/ 307 h 860919"/>
                  <a:gd name="connsiteX2" fmla="*/ 4177553 w 4177553"/>
                  <a:gd name="connsiteY2" fmla="*/ 753342 h 8609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177553" h="860919">
                    <a:moveTo>
                      <a:pt x="0" y="860919"/>
                    </a:moveTo>
                    <a:cubicBezTo>
                      <a:pt x="781423" y="439577"/>
                      <a:pt x="1562847" y="18236"/>
                      <a:pt x="2259106" y="307"/>
                    </a:cubicBezTo>
                    <a:cubicBezTo>
                      <a:pt x="2955365" y="-17622"/>
                      <a:pt x="4177553" y="753342"/>
                      <a:pt x="4177553" y="753342"/>
                    </a:cubicBezTo>
                  </a:path>
                </a:pathLst>
              </a:custGeom>
              <a:noFill/>
              <a:ln w="38100">
                <a:solidFill>
                  <a:schemeClr val="tx1">
                    <a:lumMod val="95000"/>
                    <a:lumOff val="5000"/>
                  </a:schemeClr>
                </a:solidFill>
                <a:headEnd type="oval"/>
                <a:tailEnd type="stealth"/>
              </a:ln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cxnSp>
            <p:nvCxnSpPr>
              <p:cNvPr id="100" name="Straight Arrow Connector 99">
                <a:extLst>
                  <a:ext uri="{FF2B5EF4-FFF2-40B4-BE49-F238E27FC236}">
                    <a16:creationId xmlns:a16="http://schemas.microsoft.com/office/drawing/2014/main" id="{2FB317E5-76BE-6C4D-B8E7-5F20114CF1B6}"/>
                  </a:ext>
                </a:extLst>
              </p:cNvPr>
              <p:cNvCxnSpPr/>
              <p:nvPr/>
            </p:nvCxnSpPr>
            <p:spPr>
              <a:xfrm>
                <a:off x="7542948" y="3102842"/>
                <a:ext cx="3198112" cy="0"/>
              </a:xfrm>
              <a:prstGeom prst="straightConnector1">
                <a:avLst/>
              </a:prstGeom>
              <a:ln w="57150">
                <a:headEnd type="stealth"/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pic>
            <p:nvPicPr>
              <p:cNvPr id="101" name="Picture 100">
                <a:extLst>
                  <a:ext uri="{FF2B5EF4-FFF2-40B4-BE49-F238E27FC236}">
                    <a16:creationId xmlns:a16="http://schemas.microsoft.com/office/drawing/2014/main" id="{6DBA396B-F1EB-A346-B007-A748D60E53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0321960" y="3341651"/>
                <a:ext cx="419100" cy="215900"/>
              </a:xfrm>
              <a:prstGeom prst="rect">
                <a:avLst/>
              </a:prstGeom>
            </p:spPr>
          </p:pic>
          <p:pic>
            <p:nvPicPr>
              <p:cNvPr id="102" name="Picture 101">
                <a:extLst>
                  <a:ext uri="{FF2B5EF4-FFF2-40B4-BE49-F238E27FC236}">
                    <a16:creationId xmlns:a16="http://schemas.microsoft.com/office/drawing/2014/main" id="{78F2589B-918D-444E-B311-16B8FA9B09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078653" y="3341651"/>
                <a:ext cx="749300" cy="215900"/>
              </a:xfrm>
              <a:prstGeom prst="rect">
                <a:avLst/>
              </a:prstGeom>
            </p:spPr>
          </p:pic>
          <p:cxnSp>
            <p:nvCxnSpPr>
              <p:cNvPr id="103" name="Straight Arrow Connector 102">
                <a:extLst>
                  <a:ext uri="{FF2B5EF4-FFF2-40B4-BE49-F238E27FC236}">
                    <a16:creationId xmlns:a16="http://schemas.microsoft.com/office/drawing/2014/main" id="{40E7F07A-08FB-AC48-AB54-7174F5B8905F}"/>
                  </a:ext>
                </a:extLst>
              </p:cNvPr>
              <p:cNvCxnSpPr/>
              <p:nvPr/>
            </p:nvCxnSpPr>
            <p:spPr>
              <a:xfrm flipH="1">
                <a:off x="8346876" y="2255498"/>
                <a:ext cx="1432607" cy="1887360"/>
              </a:xfrm>
              <a:prstGeom prst="straightConnector1">
                <a:avLst/>
              </a:prstGeom>
              <a:ln w="57150">
                <a:headEnd type="stealth"/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04" name="Straight Arrow Connector 103">
                <a:extLst>
                  <a:ext uri="{FF2B5EF4-FFF2-40B4-BE49-F238E27FC236}">
                    <a16:creationId xmlns:a16="http://schemas.microsoft.com/office/drawing/2014/main" id="{3852CBBF-338A-EA43-AE24-0CE7F94481BA}"/>
                  </a:ext>
                </a:extLst>
              </p:cNvPr>
              <p:cNvCxnSpPr/>
              <p:nvPr/>
            </p:nvCxnSpPr>
            <p:spPr>
              <a:xfrm>
                <a:off x="9142003" y="1687519"/>
                <a:ext cx="1" cy="2830645"/>
              </a:xfrm>
              <a:prstGeom prst="straightConnector1">
                <a:avLst/>
              </a:prstGeom>
              <a:ln w="57150">
                <a:headEnd type="stealth"/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pic>
            <p:nvPicPr>
              <p:cNvPr id="105" name="Picture 104">
                <a:extLst>
                  <a:ext uri="{FF2B5EF4-FFF2-40B4-BE49-F238E27FC236}">
                    <a16:creationId xmlns:a16="http://schemas.microsoft.com/office/drawing/2014/main" id="{DEE36791-B115-5C4F-95EE-A0F42D8CC7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137325" y="4222561"/>
                <a:ext cx="580381" cy="298984"/>
              </a:xfrm>
              <a:prstGeom prst="rect">
                <a:avLst/>
              </a:prstGeom>
            </p:spPr>
          </p:pic>
          <p:pic>
            <p:nvPicPr>
              <p:cNvPr id="106" name="Picture 105">
                <a:extLst>
                  <a:ext uri="{FF2B5EF4-FFF2-40B4-BE49-F238E27FC236}">
                    <a16:creationId xmlns:a16="http://schemas.microsoft.com/office/drawing/2014/main" id="{66601950-E088-6244-8B87-BF6133B484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343783" y="2029231"/>
                <a:ext cx="673836" cy="194156"/>
              </a:xfrm>
              <a:prstGeom prst="rect">
                <a:avLst/>
              </a:prstGeom>
            </p:spPr>
          </p:pic>
          <p:pic>
            <p:nvPicPr>
              <p:cNvPr id="107" name="Picture 106">
                <a:extLst>
                  <a:ext uri="{FF2B5EF4-FFF2-40B4-BE49-F238E27FC236}">
                    <a16:creationId xmlns:a16="http://schemas.microsoft.com/office/drawing/2014/main" id="{9C445E8A-D1BE-B14D-A1E9-5C0AF303EE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945589" y="1347614"/>
                <a:ext cx="419100" cy="215900"/>
              </a:xfrm>
              <a:prstGeom prst="rect">
                <a:avLst/>
              </a:prstGeom>
            </p:spPr>
          </p:pic>
          <p:pic>
            <p:nvPicPr>
              <p:cNvPr id="108" name="Picture 107">
                <a:extLst>
                  <a:ext uri="{FF2B5EF4-FFF2-40B4-BE49-F238E27FC236}">
                    <a16:creationId xmlns:a16="http://schemas.microsoft.com/office/drawing/2014/main" id="{F0B066B9-5076-404E-884E-EEA7F40F8C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615389" y="4602887"/>
                <a:ext cx="749300" cy="215900"/>
              </a:xfrm>
              <a:prstGeom prst="rect">
                <a:avLst/>
              </a:prstGeom>
            </p:spPr>
          </p:pic>
        </p:grpSp>
        <p:pic>
          <p:nvPicPr>
            <p:cNvPr id="97" name="Picture 96">
              <a:extLst>
                <a:ext uri="{FF2B5EF4-FFF2-40B4-BE49-F238E27FC236}">
                  <a16:creationId xmlns:a16="http://schemas.microsoft.com/office/drawing/2014/main" id="{7B62A9ED-C843-B344-9694-F1886772CC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422755" y="2575617"/>
              <a:ext cx="254000" cy="4191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55393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" grpId="0" animBg="1"/>
      <p:bldP spid="90" grpId="0" animBg="1"/>
      <p:bldP spid="89" grpId="0" animBg="1"/>
      <p:bldP spid="83" grpId="0"/>
      <p:bldP spid="87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F4DE9D-08BE-3649-AAA8-35A79689D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of Notation</a:t>
            </a:r>
          </a:p>
        </p:txBody>
      </p: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A545D146-8E13-7A45-B4FF-01769D051F41}"/>
              </a:ext>
            </a:extLst>
          </p:cNvPr>
          <p:cNvGrpSpPr/>
          <p:nvPr/>
        </p:nvGrpSpPr>
        <p:grpSpPr>
          <a:xfrm>
            <a:off x="552450" y="2747290"/>
            <a:ext cx="5905811" cy="2243170"/>
            <a:chOff x="1189470" y="2575617"/>
            <a:chExt cx="5905811" cy="2243170"/>
          </a:xfrm>
        </p:grpSpPr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68135E8D-EEE8-BF49-97F3-A6EC29D70A37}"/>
                </a:ext>
              </a:extLst>
            </p:cNvPr>
            <p:cNvGrpSpPr/>
            <p:nvPr/>
          </p:nvGrpSpPr>
          <p:grpSpPr>
            <a:xfrm>
              <a:off x="1189470" y="2672538"/>
              <a:ext cx="5905811" cy="2146249"/>
              <a:chOff x="1189469" y="1347614"/>
              <a:chExt cx="9551591" cy="3471173"/>
            </a:xfrm>
          </p:grpSpPr>
          <p:sp>
            <p:nvSpPr>
              <p:cNvPr id="108" name="Freeform 107">
                <a:extLst>
                  <a:ext uri="{FF2B5EF4-FFF2-40B4-BE49-F238E27FC236}">
                    <a16:creationId xmlns:a16="http://schemas.microsoft.com/office/drawing/2014/main" id="{0B023FFD-B28A-7447-9249-A28328F77952}"/>
                  </a:ext>
                </a:extLst>
              </p:cNvPr>
              <p:cNvSpPr/>
              <p:nvPr/>
            </p:nvSpPr>
            <p:spPr>
              <a:xfrm>
                <a:off x="1189469" y="1780359"/>
                <a:ext cx="3739274" cy="2634292"/>
              </a:xfrm>
              <a:custGeom>
                <a:avLst/>
                <a:gdLst>
                  <a:gd name="connsiteX0" fmla="*/ 764836 w 3739274"/>
                  <a:gd name="connsiteY0" fmla="*/ 1751736 h 2634292"/>
                  <a:gd name="connsiteX1" fmla="*/ 47660 w 3739274"/>
                  <a:gd name="connsiteY1" fmla="*/ 353242 h 2634292"/>
                  <a:gd name="connsiteX2" fmla="*/ 2055754 w 3739274"/>
                  <a:gd name="connsiteY2" fmla="*/ 460818 h 2634292"/>
                  <a:gd name="connsiteX3" fmla="*/ 2988083 w 3739274"/>
                  <a:gd name="connsiteY3" fmla="*/ 102230 h 2634292"/>
                  <a:gd name="connsiteX4" fmla="*/ 3723189 w 3739274"/>
                  <a:gd name="connsiteY4" fmla="*/ 2576489 h 2634292"/>
                  <a:gd name="connsiteX5" fmla="*/ 2270907 w 3739274"/>
                  <a:gd name="connsiteY5" fmla="*/ 1841383 h 2634292"/>
                  <a:gd name="connsiteX6" fmla="*/ 764836 w 3739274"/>
                  <a:gd name="connsiteY6" fmla="*/ 1751736 h 26342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39274" h="2634292">
                    <a:moveTo>
                      <a:pt x="764836" y="1751736"/>
                    </a:moveTo>
                    <a:cubicBezTo>
                      <a:pt x="394295" y="1503713"/>
                      <a:pt x="-167493" y="568395"/>
                      <a:pt x="47660" y="353242"/>
                    </a:cubicBezTo>
                    <a:cubicBezTo>
                      <a:pt x="262813" y="138089"/>
                      <a:pt x="1565684" y="502653"/>
                      <a:pt x="2055754" y="460818"/>
                    </a:cubicBezTo>
                    <a:cubicBezTo>
                      <a:pt x="2545824" y="418983"/>
                      <a:pt x="2710177" y="-250382"/>
                      <a:pt x="2988083" y="102230"/>
                    </a:cubicBezTo>
                    <a:cubicBezTo>
                      <a:pt x="3265989" y="454842"/>
                      <a:pt x="3842718" y="2286630"/>
                      <a:pt x="3723189" y="2576489"/>
                    </a:cubicBezTo>
                    <a:cubicBezTo>
                      <a:pt x="3603660" y="2866348"/>
                      <a:pt x="2757989" y="1978842"/>
                      <a:pt x="2270907" y="1841383"/>
                    </a:cubicBezTo>
                    <a:cubicBezTo>
                      <a:pt x="1783825" y="1703924"/>
                      <a:pt x="1135377" y="1999759"/>
                      <a:pt x="764836" y="1751736"/>
                    </a:cubicBezTo>
                    <a:close/>
                  </a:path>
                </a:pathLst>
              </a:custGeom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/>
                  <a:t>Domain</a:t>
                </a:r>
              </a:p>
            </p:txBody>
          </p:sp>
          <p:sp>
            <p:nvSpPr>
              <p:cNvPr id="109" name="Freeform 108">
                <a:extLst>
                  <a:ext uri="{FF2B5EF4-FFF2-40B4-BE49-F238E27FC236}">
                    <a16:creationId xmlns:a16="http://schemas.microsoft.com/office/drawing/2014/main" id="{87A55B30-0054-814D-AEC8-059C434655BD}"/>
                  </a:ext>
                </a:extLst>
              </p:cNvPr>
              <p:cNvSpPr/>
              <p:nvPr/>
            </p:nvSpPr>
            <p:spPr>
              <a:xfrm>
                <a:off x="4105834" y="1994846"/>
                <a:ext cx="4625789" cy="881729"/>
              </a:xfrm>
              <a:custGeom>
                <a:avLst/>
                <a:gdLst>
                  <a:gd name="connsiteX0" fmla="*/ 0 w 4177553"/>
                  <a:gd name="connsiteY0" fmla="*/ 860919 h 860919"/>
                  <a:gd name="connsiteX1" fmla="*/ 2259106 w 4177553"/>
                  <a:gd name="connsiteY1" fmla="*/ 307 h 860919"/>
                  <a:gd name="connsiteX2" fmla="*/ 4177553 w 4177553"/>
                  <a:gd name="connsiteY2" fmla="*/ 753342 h 8609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177553" h="860919">
                    <a:moveTo>
                      <a:pt x="0" y="860919"/>
                    </a:moveTo>
                    <a:cubicBezTo>
                      <a:pt x="781423" y="439577"/>
                      <a:pt x="1562847" y="18236"/>
                      <a:pt x="2259106" y="307"/>
                    </a:cubicBezTo>
                    <a:cubicBezTo>
                      <a:pt x="2955365" y="-17622"/>
                      <a:pt x="4177553" y="753342"/>
                      <a:pt x="4177553" y="753342"/>
                    </a:cubicBezTo>
                  </a:path>
                </a:pathLst>
              </a:custGeom>
              <a:noFill/>
              <a:ln w="38100">
                <a:solidFill>
                  <a:schemeClr val="tx1">
                    <a:lumMod val="95000"/>
                    <a:lumOff val="5000"/>
                  </a:schemeClr>
                </a:solidFill>
                <a:headEnd type="oval"/>
                <a:tailEnd type="stealth"/>
              </a:ln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cxnSp>
            <p:nvCxnSpPr>
              <p:cNvPr id="110" name="Straight Arrow Connector 109">
                <a:extLst>
                  <a:ext uri="{FF2B5EF4-FFF2-40B4-BE49-F238E27FC236}">
                    <a16:creationId xmlns:a16="http://schemas.microsoft.com/office/drawing/2014/main" id="{2EED39A2-7BDF-024C-855A-95F74E70A07A}"/>
                  </a:ext>
                </a:extLst>
              </p:cNvPr>
              <p:cNvCxnSpPr/>
              <p:nvPr/>
            </p:nvCxnSpPr>
            <p:spPr>
              <a:xfrm>
                <a:off x="7542948" y="3102842"/>
                <a:ext cx="3198112" cy="0"/>
              </a:xfrm>
              <a:prstGeom prst="straightConnector1">
                <a:avLst/>
              </a:prstGeom>
              <a:ln w="57150">
                <a:headEnd type="stealth"/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pic>
            <p:nvPicPr>
              <p:cNvPr id="111" name="Picture 110">
                <a:extLst>
                  <a:ext uri="{FF2B5EF4-FFF2-40B4-BE49-F238E27FC236}">
                    <a16:creationId xmlns:a16="http://schemas.microsoft.com/office/drawing/2014/main" id="{BE585858-D435-F346-8254-51C01C7355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321960" y="3341651"/>
                <a:ext cx="419100" cy="215900"/>
              </a:xfrm>
              <a:prstGeom prst="rect">
                <a:avLst/>
              </a:prstGeom>
            </p:spPr>
          </p:pic>
          <p:pic>
            <p:nvPicPr>
              <p:cNvPr id="112" name="Picture 111">
                <a:extLst>
                  <a:ext uri="{FF2B5EF4-FFF2-40B4-BE49-F238E27FC236}">
                    <a16:creationId xmlns:a16="http://schemas.microsoft.com/office/drawing/2014/main" id="{8F42DE68-B455-CE48-9919-D22FC45598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078653" y="3341651"/>
                <a:ext cx="749300" cy="215900"/>
              </a:xfrm>
              <a:prstGeom prst="rect">
                <a:avLst/>
              </a:prstGeom>
            </p:spPr>
          </p:pic>
          <p:cxnSp>
            <p:nvCxnSpPr>
              <p:cNvPr id="113" name="Straight Arrow Connector 112">
                <a:extLst>
                  <a:ext uri="{FF2B5EF4-FFF2-40B4-BE49-F238E27FC236}">
                    <a16:creationId xmlns:a16="http://schemas.microsoft.com/office/drawing/2014/main" id="{1A6C1097-8057-DA41-9FB0-2494A66E68DB}"/>
                  </a:ext>
                </a:extLst>
              </p:cNvPr>
              <p:cNvCxnSpPr/>
              <p:nvPr/>
            </p:nvCxnSpPr>
            <p:spPr>
              <a:xfrm flipH="1">
                <a:off x="8346876" y="2255498"/>
                <a:ext cx="1432607" cy="1887360"/>
              </a:xfrm>
              <a:prstGeom prst="straightConnector1">
                <a:avLst/>
              </a:prstGeom>
              <a:ln w="57150">
                <a:headEnd type="stealth"/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14" name="Straight Arrow Connector 113">
                <a:extLst>
                  <a:ext uri="{FF2B5EF4-FFF2-40B4-BE49-F238E27FC236}">
                    <a16:creationId xmlns:a16="http://schemas.microsoft.com/office/drawing/2014/main" id="{ACD577F4-228E-1D4C-B679-6ACBB833771B}"/>
                  </a:ext>
                </a:extLst>
              </p:cNvPr>
              <p:cNvCxnSpPr/>
              <p:nvPr/>
            </p:nvCxnSpPr>
            <p:spPr>
              <a:xfrm>
                <a:off x="9142003" y="1687519"/>
                <a:ext cx="1" cy="2830645"/>
              </a:xfrm>
              <a:prstGeom prst="straightConnector1">
                <a:avLst/>
              </a:prstGeom>
              <a:ln w="57150">
                <a:headEnd type="stealth"/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pic>
            <p:nvPicPr>
              <p:cNvPr id="115" name="Picture 114">
                <a:extLst>
                  <a:ext uri="{FF2B5EF4-FFF2-40B4-BE49-F238E27FC236}">
                    <a16:creationId xmlns:a16="http://schemas.microsoft.com/office/drawing/2014/main" id="{2091F238-CFE1-4A4A-B249-5127E1679A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137325" y="4222561"/>
                <a:ext cx="580381" cy="298984"/>
              </a:xfrm>
              <a:prstGeom prst="rect">
                <a:avLst/>
              </a:prstGeom>
            </p:spPr>
          </p:pic>
          <p:pic>
            <p:nvPicPr>
              <p:cNvPr id="116" name="Picture 115">
                <a:extLst>
                  <a:ext uri="{FF2B5EF4-FFF2-40B4-BE49-F238E27FC236}">
                    <a16:creationId xmlns:a16="http://schemas.microsoft.com/office/drawing/2014/main" id="{72CBC66C-42D8-094F-8C6A-77C5A84F93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343783" y="2029231"/>
                <a:ext cx="673836" cy="194156"/>
              </a:xfrm>
              <a:prstGeom prst="rect">
                <a:avLst/>
              </a:prstGeom>
            </p:spPr>
          </p:pic>
          <p:pic>
            <p:nvPicPr>
              <p:cNvPr id="117" name="Picture 116">
                <a:extLst>
                  <a:ext uri="{FF2B5EF4-FFF2-40B4-BE49-F238E27FC236}">
                    <a16:creationId xmlns:a16="http://schemas.microsoft.com/office/drawing/2014/main" id="{6D95087D-3333-FE4C-8CCB-338F43BEDC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945589" y="1347614"/>
                <a:ext cx="419100" cy="215900"/>
              </a:xfrm>
              <a:prstGeom prst="rect">
                <a:avLst/>
              </a:prstGeom>
            </p:spPr>
          </p:pic>
          <p:pic>
            <p:nvPicPr>
              <p:cNvPr id="118" name="Picture 117">
                <a:extLst>
                  <a:ext uri="{FF2B5EF4-FFF2-40B4-BE49-F238E27FC236}">
                    <a16:creationId xmlns:a16="http://schemas.microsoft.com/office/drawing/2014/main" id="{02B8056F-265E-3F43-9CFF-B2C9767AC2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615389" y="4602887"/>
                <a:ext cx="749300" cy="215900"/>
              </a:xfrm>
              <a:prstGeom prst="rect">
                <a:avLst/>
              </a:prstGeom>
            </p:spPr>
          </p:pic>
        </p:grpSp>
        <p:pic>
          <p:nvPicPr>
            <p:cNvPr id="107" name="Picture 106">
              <a:extLst>
                <a:ext uri="{FF2B5EF4-FFF2-40B4-BE49-F238E27FC236}">
                  <a16:creationId xmlns:a16="http://schemas.microsoft.com/office/drawing/2014/main" id="{960984B6-B678-884D-BD65-AEA846B7C68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422755" y="2575617"/>
              <a:ext cx="254000" cy="419100"/>
            </a:xfrm>
            <a:prstGeom prst="rect">
              <a:avLst/>
            </a:prstGeom>
          </p:spPr>
        </p:pic>
      </p:grpSp>
      <p:sp>
        <p:nvSpPr>
          <p:cNvPr id="120" name="Freeform 119">
            <a:extLst>
              <a:ext uri="{FF2B5EF4-FFF2-40B4-BE49-F238E27FC236}">
                <a16:creationId xmlns:a16="http://schemas.microsoft.com/office/drawing/2014/main" id="{048492D3-93C4-5D4A-900A-A07523AD184A}"/>
              </a:ext>
            </a:extLst>
          </p:cNvPr>
          <p:cNvSpPr/>
          <p:nvPr/>
        </p:nvSpPr>
        <p:spPr>
          <a:xfrm>
            <a:off x="5875749" y="2971943"/>
            <a:ext cx="3952232" cy="753341"/>
          </a:xfrm>
          <a:custGeom>
            <a:avLst/>
            <a:gdLst>
              <a:gd name="connsiteX0" fmla="*/ 0 w 4177553"/>
              <a:gd name="connsiteY0" fmla="*/ 860919 h 860919"/>
              <a:gd name="connsiteX1" fmla="*/ 2259106 w 4177553"/>
              <a:gd name="connsiteY1" fmla="*/ 307 h 860919"/>
              <a:gd name="connsiteX2" fmla="*/ 4177553 w 4177553"/>
              <a:gd name="connsiteY2" fmla="*/ 753342 h 860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77553" h="860919">
                <a:moveTo>
                  <a:pt x="0" y="860919"/>
                </a:moveTo>
                <a:cubicBezTo>
                  <a:pt x="781423" y="439577"/>
                  <a:pt x="1562847" y="18236"/>
                  <a:pt x="2259106" y="307"/>
                </a:cubicBezTo>
                <a:cubicBezTo>
                  <a:pt x="2955365" y="-17622"/>
                  <a:pt x="4177553" y="753342"/>
                  <a:pt x="4177553" y="753342"/>
                </a:cubicBezTo>
              </a:path>
            </a:pathLst>
          </a:custGeom>
          <a:noFill/>
          <a:ln w="38100">
            <a:solidFill>
              <a:schemeClr val="tx1">
                <a:lumMod val="95000"/>
                <a:lumOff val="5000"/>
              </a:schemeClr>
            </a:solidFill>
            <a:headEnd type="oval"/>
            <a:tailEnd type="stealth"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81716719-A33A-C845-9F12-71967149A588}"/>
              </a:ext>
            </a:extLst>
          </p:cNvPr>
          <p:cNvCxnSpPr/>
          <p:nvPr/>
        </p:nvCxnSpPr>
        <p:spPr>
          <a:xfrm>
            <a:off x="9245868" y="3780737"/>
            <a:ext cx="2313128" cy="0"/>
          </a:xfrm>
          <a:prstGeom prst="straightConnector1">
            <a:avLst/>
          </a:prstGeom>
          <a:ln w="73025">
            <a:solidFill>
              <a:schemeClr val="accent4"/>
            </a:solidFill>
            <a:headEnd type="stealt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2" name="Picture 121">
            <a:extLst>
              <a:ext uri="{FF2B5EF4-FFF2-40B4-BE49-F238E27FC236}">
                <a16:creationId xmlns:a16="http://schemas.microsoft.com/office/drawing/2014/main" id="{00DF2EA8-5915-C34E-905C-8C60DE9F1C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46877" y="3984773"/>
            <a:ext cx="358075" cy="184463"/>
          </a:xfrm>
          <a:prstGeom prst="rect">
            <a:avLst/>
          </a:prstGeom>
        </p:spPr>
      </p:pic>
      <p:pic>
        <p:nvPicPr>
          <p:cNvPr id="123" name="Picture 122">
            <a:extLst>
              <a:ext uri="{FF2B5EF4-FFF2-40B4-BE49-F238E27FC236}">
                <a16:creationId xmlns:a16="http://schemas.microsoft.com/office/drawing/2014/main" id="{3135D38A-B4FC-0944-B401-E57C5E4EB8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49179" y="3984773"/>
            <a:ext cx="640195" cy="184463"/>
          </a:xfrm>
          <a:prstGeom prst="rect">
            <a:avLst/>
          </a:prstGeom>
        </p:spPr>
      </p:pic>
      <p:sp>
        <p:nvSpPr>
          <p:cNvPr id="124" name="Oval 123">
            <a:extLst>
              <a:ext uri="{FF2B5EF4-FFF2-40B4-BE49-F238E27FC236}">
                <a16:creationId xmlns:a16="http://schemas.microsoft.com/office/drawing/2014/main" id="{0A1C2777-F68E-1040-9035-B2FA7949D218}"/>
              </a:ext>
            </a:extLst>
          </p:cNvPr>
          <p:cNvSpPr/>
          <p:nvPr/>
        </p:nvSpPr>
        <p:spPr>
          <a:xfrm>
            <a:off x="9807727" y="3694647"/>
            <a:ext cx="188761" cy="18876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092CA8-792E-AA4A-A7B7-B366F1455E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79538" y="2354897"/>
            <a:ext cx="1206500" cy="4572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1BC63DA-83D1-484D-81BD-CA3A18B37D9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96488" y="3259206"/>
            <a:ext cx="190500" cy="368300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89562E72-D8DA-A843-BF00-F3A8769E712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01916" y="3599397"/>
            <a:ext cx="203200" cy="190500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4B6C9105-1B57-344B-8090-22DD35330FDD}"/>
              </a:ext>
            </a:extLst>
          </p:cNvPr>
          <p:cNvSpPr txBox="1"/>
          <p:nvPr/>
        </p:nvSpPr>
        <p:spPr>
          <a:xfrm>
            <a:off x="2665876" y="4888236"/>
            <a:ext cx="2239717" cy="95410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Feature </a:t>
            </a:r>
            <a:br>
              <a:rPr lang="en-US" sz="2800" dirty="0"/>
            </a:br>
            <a:r>
              <a:rPr lang="en-US" sz="2800" dirty="0"/>
              <a:t>Engineering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084460AB-6E09-8546-A6CA-3E6E4D11243E}"/>
              </a:ext>
            </a:extLst>
          </p:cNvPr>
          <p:cNvSpPr txBox="1"/>
          <p:nvPr/>
        </p:nvSpPr>
        <p:spPr>
          <a:xfrm>
            <a:off x="7055444" y="4888236"/>
            <a:ext cx="2026517" cy="95410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Linear</a:t>
            </a:r>
          </a:p>
          <a:p>
            <a:pPr algn="ctr"/>
            <a:r>
              <a:rPr lang="en-US" sz="2800" dirty="0"/>
              <a:t>Regression</a:t>
            </a:r>
          </a:p>
        </p:txBody>
      </p:sp>
    </p:spTree>
    <p:extLst>
      <p:ext uri="{BB962C8B-B14F-4D97-AF65-F5344CB8AC3E}">
        <p14:creationId xmlns:p14="http://schemas.microsoft.com/office/powerpoint/2010/main" val="1576601347"/>
      </p:ext>
    </p:extLst>
  </p:cSld>
  <p:clrMapOvr>
    <a:masterClrMapping/>
  </p:clrMapOvr>
  <p:transition spd="slow">
    <p:push dir="u"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74AF2F-2B2F-FB4C-B170-3FBC32836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Optimizing the Loss (Bonus Material)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9B5D4B-76B3-884E-A370-CE08645B29EB}"/>
              </a:ext>
            </a:extLst>
          </p:cNvPr>
          <p:cNvSpPr txBox="1"/>
          <p:nvPr/>
        </p:nvSpPr>
        <p:spPr>
          <a:xfrm>
            <a:off x="2960914" y="5789321"/>
            <a:ext cx="3562194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Taking the Gradient of the loss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4592385-2A8B-C543-BD7F-B5BE351D15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743" y="1646238"/>
            <a:ext cx="5257800" cy="1549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8DBC0CE-6B45-B849-87BA-2BF84EA25A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508" y="2229530"/>
            <a:ext cx="736600" cy="4064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D1018A9-DAED-D145-ACBB-CCF2A5BCA8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6743" y="3571421"/>
            <a:ext cx="4356100" cy="8255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05C290A-8816-5E40-A547-3B601E732B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16743" y="4772704"/>
            <a:ext cx="5791200" cy="825500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9E765E6A-B377-DF4D-8687-2A30D431B5C3}"/>
              </a:ext>
            </a:extLst>
          </p:cNvPr>
          <p:cNvGrpSpPr/>
          <p:nvPr/>
        </p:nvGrpSpPr>
        <p:grpSpPr>
          <a:xfrm>
            <a:off x="6944178" y="2126229"/>
            <a:ext cx="3543300" cy="2425012"/>
            <a:chOff x="6944178" y="2126229"/>
            <a:chExt cx="3543300" cy="242501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B024D3F-82CA-9B46-8C80-D08D63EFAFB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944178" y="2126229"/>
              <a:ext cx="3543300" cy="482600"/>
            </a:xfrm>
            <a:prstGeom prst="rect">
              <a:avLst/>
            </a:prstGeom>
          </p:spPr>
        </p:pic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E56EC1C-E54A-B44A-8296-62B14E5B0519}"/>
                </a:ext>
              </a:extLst>
            </p:cNvPr>
            <p:cNvGrpSpPr/>
            <p:nvPr/>
          </p:nvGrpSpPr>
          <p:grpSpPr>
            <a:xfrm>
              <a:off x="7213879" y="2830292"/>
              <a:ext cx="3003898" cy="1720949"/>
              <a:chOff x="9188102" y="4787822"/>
              <a:chExt cx="4545150" cy="2603940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0D5651CF-C371-2742-9B0E-8FD58066DE8E}"/>
                  </a:ext>
                </a:extLst>
              </p:cNvPr>
              <p:cNvGrpSpPr/>
              <p:nvPr/>
            </p:nvGrpSpPr>
            <p:grpSpPr>
              <a:xfrm>
                <a:off x="11911207" y="4925544"/>
                <a:ext cx="1822045" cy="2466218"/>
                <a:chOff x="9357788" y="4313336"/>
                <a:chExt cx="1822045" cy="2466218"/>
              </a:xfrm>
            </p:grpSpPr>
            <p:sp>
              <p:nvSpPr>
                <p:cNvPr id="16" name="Double Bracket 15">
                  <a:extLst>
                    <a:ext uri="{FF2B5EF4-FFF2-40B4-BE49-F238E27FC236}">
                      <a16:creationId xmlns:a16="http://schemas.microsoft.com/office/drawing/2014/main" id="{6F39A341-8797-7B45-99DC-DDC40C3BEA19}"/>
                    </a:ext>
                  </a:extLst>
                </p:cNvPr>
                <p:cNvSpPr/>
                <p:nvPr/>
              </p:nvSpPr>
              <p:spPr>
                <a:xfrm>
                  <a:off x="9357788" y="4313336"/>
                  <a:ext cx="1822045" cy="2466218"/>
                </a:xfrm>
                <a:prstGeom prst="bracketPair">
                  <a:avLst/>
                </a:prstGeom>
                <a:ln w="57150" cmpd="sng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5" name="Picture 4">
                  <a:extLst>
                    <a:ext uri="{FF2B5EF4-FFF2-40B4-BE49-F238E27FC236}">
                      <a16:creationId xmlns:a16="http://schemas.microsoft.com/office/drawing/2014/main" id="{E782C912-F878-724B-96B4-9D3421D5CA3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9619600" y="4415365"/>
                  <a:ext cx="1282700" cy="2197100"/>
                </a:xfrm>
                <a:prstGeom prst="rect">
                  <a:avLst/>
                </a:prstGeom>
              </p:spPr>
            </p:pic>
          </p:grp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4F9D512A-E661-0F47-9F0B-028BDD08C738}"/>
                  </a:ext>
                </a:extLst>
              </p:cNvPr>
              <p:cNvGrpSpPr/>
              <p:nvPr/>
            </p:nvGrpSpPr>
            <p:grpSpPr>
              <a:xfrm rot="16200000">
                <a:off x="9510188" y="4465736"/>
                <a:ext cx="1822045" cy="2466218"/>
                <a:chOff x="9357788" y="4313336"/>
                <a:chExt cx="1822045" cy="2466218"/>
              </a:xfrm>
            </p:grpSpPr>
            <p:sp>
              <p:nvSpPr>
                <p:cNvPr id="21" name="Double Bracket 20">
                  <a:extLst>
                    <a:ext uri="{FF2B5EF4-FFF2-40B4-BE49-F238E27FC236}">
                      <a16:creationId xmlns:a16="http://schemas.microsoft.com/office/drawing/2014/main" id="{DDD58332-CF4C-2C4C-9B3A-074EF1233F2F}"/>
                    </a:ext>
                  </a:extLst>
                </p:cNvPr>
                <p:cNvSpPr/>
                <p:nvPr/>
              </p:nvSpPr>
              <p:spPr>
                <a:xfrm>
                  <a:off x="9357788" y="4313336"/>
                  <a:ext cx="1822045" cy="2466218"/>
                </a:xfrm>
                <a:prstGeom prst="bracketPair">
                  <a:avLst/>
                </a:prstGeom>
                <a:ln w="57150" cmpd="sng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22" name="Picture 21">
                  <a:extLst>
                    <a:ext uri="{FF2B5EF4-FFF2-40B4-BE49-F238E27FC236}">
                      <a16:creationId xmlns:a16="http://schemas.microsoft.com/office/drawing/2014/main" id="{89174980-0682-E948-A1F8-EA0C5DFC4CC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9619600" y="4415365"/>
                  <a:ext cx="1282700" cy="2197100"/>
                </a:xfrm>
                <a:prstGeom prst="rect">
                  <a:avLst/>
                </a:prstGeom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36998809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1BD6427D-2C3F-B548-BC54-0CE426591676}"/>
              </a:ext>
            </a:extLst>
          </p:cNvPr>
          <p:cNvGrpSpPr/>
          <p:nvPr/>
        </p:nvGrpSpPr>
        <p:grpSpPr>
          <a:xfrm>
            <a:off x="6738257" y="5138057"/>
            <a:ext cx="3668486" cy="1491343"/>
            <a:chOff x="6738257" y="5138057"/>
            <a:chExt cx="3668486" cy="1491343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46DBDB8-131D-A04E-B5E6-3EBBAFEBA16B}"/>
                </a:ext>
              </a:extLst>
            </p:cNvPr>
            <p:cNvSpPr/>
            <p:nvPr/>
          </p:nvSpPr>
          <p:spPr>
            <a:xfrm>
              <a:off x="6738257" y="5138057"/>
              <a:ext cx="3668486" cy="1491343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5A7B9BF-61E1-5F47-B1E4-DBA27CAE860A}"/>
                </a:ext>
              </a:extLst>
            </p:cNvPr>
            <p:cNvSpPr txBox="1"/>
            <p:nvPr/>
          </p:nvSpPr>
          <p:spPr>
            <a:xfrm>
              <a:off x="7473454" y="6162910"/>
              <a:ext cx="2282997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dirty="0"/>
                <a:t>“Normal Equation”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D74AF2F-2B2F-FB4C-B170-3FBC32836A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229" y="226050"/>
            <a:ext cx="10801350" cy="1325563"/>
          </a:xfrm>
        </p:spPr>
        <p:txBody>
          <a:bodyPr/>
          <a:lstStyle/>
          <a:p>
            <a:r>
              <a:rPr lang="en-US" dirty="0"/>
              <a:t>Optimizing the Loss (Bonus Material)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9B5D4B-76B3-884E-A370-CE08645B29EB}"/>
              </a:ext>
            </a:extLst>
          </p:cNvPr>
          <p:cNvSpPr txBox="1"/>
          <p:nvPr/>
        </p:nvSpPr>
        <p:spPr>
          <a:xfrm>
            <a:off x="359229" y="3099479"/>
            <a:ext cx="3562194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Taking the Gradient of the loss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8DBC0CE-6B45-B849-87BA-2BF84EA25A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508" y="2229530"/>
            <a:ext cx="736600" cy="406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05C290A-8816-5E40-A547-3B601E732B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6743" y="2019980"/>
            <a:ext cx="5791200" cy="8255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AADBCF1-3840-B849-9128-C5C6283B91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0150" y="3835400"/>
            <a:ext cx="1257300" cy="4064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0A3D2F7-1B5B-7B40-9B59-AAD3A9EBC1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27778" y="3604078"/>
            <a:ext cx="3797300" cy="8255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B1F759C-A0FB-AB4C-8F4B-4602B0A62469}"/>
              </a:ext>
            </a:extLst>
          </p:cNvPr>
          <p:cNvSpPr txBox="1"/>
          <p:nvPr/>
        </p:nvSpPr>
        <p:spPr>
          <a:xfrm>
            <a:off x="359229" y="4552720"/>
            <a:ext cx="5586786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Setting the gradient equal to 0 and solving for </a:t>
            </a:r>
            <a:r>
              <a:rPr lang="en-US" dirty="0" err="1"/>
              <a:t>θ</a:t>
            </a:r>
            <a:r>
              <a:rPr lang="en-US" dirty="0"/>
              <a:t>: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DA294AC-F31F-5B48-B780-52D9BCCAD314}"/>
              </a:ext>
            </a:extLst>
          </p:cNvPr>
          <p:cNvGrpSpPr/>
          <p:nvPr/>
        </p:nvGrpSpPr>
        <p:grpSpPr>
          <a:xfrm>
            <a:off x="3888570" y="2683038"/>
            <a:ext cx="854721" cy="921040"/>
            <a:chOff x="3888570" y="2683038"/>
            <a:chExt cx="854721" cy="921040"/>
          </a:xfrm>
        </p:grpSpPr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01AD04A0-BDB8-FD43-B4AA-4A3275E0067A}"/>
                </a:ext>
              </a:extLst>
            </p:cNvPr>
            <p:cNvCxnSpPr/>
            <p:nvPr/>
          </p:nvCxnSpPr>
          <p:spPr>
            <a:xfrm flipH="1">
              <a:off x="4245429" y="2683038"/>
              <a:ext cx="380999" cy="9210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61C44CE-ED91-6942-9058-335DDDBDBFC1}"/>
                </a:ext>
              </a:extLst>
            </p:cNvPr>
            <p:cNvSpPr txBox="1"/>
            <p:nvPr/>
          </p:nvSpPr>
          <p:spPr>
            <a:xfrm>
              <a:off x="3888570" y="2801814"/>
              <a:ext cx="854721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7030A0"/>
                  </a:solidFill>
                </a:rPr>
                <a:t>Rule 1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F5617CE-8A57-DB46-AC12-03808E3B17D1}"/>
              </a:ext>
            </a:extLst>
          </p:cNvPr>
          <p:cNvGrpSpPr/>
          <p:nvPr/>
        </p:nvGrpSpPr>
        <p:grpSpPr>
          <a:xfrm>
            <a:off x="5445939" y="2683038"/>
            <a:ext cx="854721" cy="943063"/>
            <a:chOff x="5445939" y="2683038"/>
            <a:chExt cx="854721" cy="943063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413E0791-0578-1946-8AE2-814DF2DE3C0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53811" y="2683038"/>
              <a:ext cx="390268" cy="94306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D3C6E7A-BE5F-2E4C-8D70-B200293FCFAA}"/>
                </a:ext>
              </a:extLst>
            </p:cNvPr>
            <p:cNvSpPr txBox="1"/>
            <p:nvPr/>
          </p:nvSpPr>
          <p:spPr>
            <a:xfrm>
              <a:off x="5445939" y="2790250"/>
              <a:ext cx="854721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7030A0"/>
                  </a:solidFill>
                </a:rPr>
                <a:t>Rule 2</a:t>
              </a:r>
            </a:p>
          </p:txBody>
        </p:sp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BB3D6287-51FF-9143-BC27-6BE24D5679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00150" y="5337410"/>
            <a:ext cx="4114800" cy="825500"/>
          </a:xfrm>
          <a:prstGeom prst="rect">
            <a:avLst/>
          </a:prstGeom>
        </p:spPr>
      </p:pic>
      <p:sp>
        <p:nvSpPr>
          <p:cNvPr id="30" name="Right Arrow 29">
            <a:extLst>
              <a:ext uri="{FF2B5EF4-FFF2-40B4-BE49-F238E27FC236}">
                <a16:creationId xmlns:a16="http://schemas.microsoft.com/office/drawing/2014/main" id="{F52E78B6-C276-FB45-96F0-45722D89152A}"/>
              </a:ext>
            </a:extLst>
          </p:cNvPr>
          <p:cNvSpPr/>
          <p:nvPr/>
        </p:nvSpPr>
        <p:spPr>
          <a:xfrm>
            <a:off x="5753811" y="5668098"/>
            <a:ext cx="657468" cy="16412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58EB34F-77C4-F84E-A446-7B419F7EB49F}"/>
              </a:ext>
            </a:extLst>
          </p:cNvPr>
          <p:cNvGrpSpPr/>
          <p:nvPr/>
        </p:nvGrpSpPr>
        <p:grpSpPr>
          <a:xfrm>
            <a:off x="7109082" y="2845480"/>
            <a:ext cx="4884057" cy="1783039"/>
            <a:chOff x="7307943" y="2995790"/>
            <a:chExt cx="4884057" cy="1783039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A9D3EDB0-EF84-384B-B9EA-88A963897B42}"/>
                </a:ext>
              </a:extLst>
            </p:cNvPr>
            <p:cNvGrpSpPr/>
            <p:nvPr/>
          </p:nvGrpSpPr>
          <p:grpSpPr>
            <a:xfrm>
              <a:off x="7307943" y="2995790"/>
              <a:ext cx="4884057" cy="1783039"/>
              <a:chOff x="7307943" y="2995790"/>
              <a:chExt cx="4884057" cy="1783039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CCFEF18-9F48-3843-99ED-ADF778AB6D9D}"/>
                  </a:ext>
                </a:extLst>
              </p:cNvPr>
              <p:cNvSpPr/>
              <p:nvPr/>
            </p:nvSpPr>
            <p:spPr>
              <a:xfrm>
                <a:off x="7413172" y="3298371"/>
                <a:ext cx="4778828" cy="1480458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3658526D-0A77-754F-A0E8-2B4064BF4AF9}"/>
                  </a:ext>
                </a:extLst>
              </p:cNvPr>
              <p:cNvGrpSpPr/>
              <p:nvPr/>
            </p:nvGrpSpPr>
            <p:grpSpPr>
              <a:xfrm>
                <a:off x="7906658" y="3574691"/>
                <a:ext cx="4118429" cy="1069250"/>
                <a:chOff x="7636780" y="3463146"/>
                <a:chExt cx="4724400" cy="1226575"/>
              </a:xfrm>
            </p:grpSpPr>
            <p:pic>
              <p:nvPicPr>
                <p:cNvPr id="11" name="Picture 10">
                  <a:extLst>
                    <a:ext uri="{FF2B5EF4-FFF2-40B4-BE49-F238E27FC236}">
                      <a16:creationId xmlns:a16="http://schemas.microsoft.com/office/drawing/2014/main" id="{1C8B9303-D95D-1B4B-9CCE-0DAA456EA68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680516" y="3463146"/>
                  <a:ext cx="2781300" cy="520700"/>
                </a:xfrm>
                <a:prstGeom prst="rect">
                  <a:avLst/>
                </a:prstGeom>
              </p:spPr>
            </p:pic>
            <p:pic>
              <p:nvPicPr>
                <p:cNvPr id="16" name="Picture 15">
                  <a:extLst>
                    <a:ext uri="{FF2B5EF4-FFF2-40B4-BE49-F238E27FC236}">
                      <a16:creationId xmlns:a16="http://schemas.microsoft.com/office/drawing/2014/main" id="{96A38D2D-E64B-9042-A6E7-BA907AED913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636780" y="4118221"/>
                  <a:ext cx="4724400" cy="571500"/>
                </a:xfrm>
                <a:prstGeom prst="rect">
                  <a:avLst/>
                </a:prstGeom>
              </p:spPr>
            </p:pic>
          </p:grp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9C3036E-9C4A-264F-A5D1-4C5626C4805E}"/>
                  </a:ext>
                </a:extLst>
              </p:cNvPr>
              <p:cNvSpPr txBox="1"/>
              <p:nvPr/>
            </p:nvSpPr>
            <p:spPr>
              <a:xfrm>
                <a:off x="7307943" y="2995790"/>
                <a:ext cx="3459601" cy="369332"/>
              </a:xfrm>
              <a:prstGeom prst="rect">
                <a:avLst/>
              </a:prstGeom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Useful Matrix Derivative Rules:</a:t>
                </a:r>
              </a:p>
            </p:txBody>
          </p:sp>
        </p:grp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7D3FC0D5-CDB1-5744-96AA-C20BD88100CC}"/>
                </a:ext>
              </a:extLst>
            </p:cNvPr>
            <p:cNvSpPr/>
            <p:nvPr/>
          </p:nvSpPr>
          <p:spPr>
            <a:xfrm>
              <a:off x="7465675" y="4238171"/>
              <a:ext cx="48282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7030A0"/>
                  </a:solidFill>
                </a:rPr>
                <a:t>(2)</a:t>
              </a:r>
              <a:endParaRPr lang="en-US" dirty="0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91217903-4568-0C4C-B06E-CA4B21F53D76}"/>
                </a:ext>
              </a:extLst>
            </p:cNvPr>
            <p:cNvSpPr/>
            <p:nvPr/>
          </p:nvSpPr>
          <p:spPr>
            <a:xfrm>
              <a:off x="7461960" y="3596797"/>
              <a:ext cx="48282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7030A0"/>
                  </a:solidFill>
                </a:rPr>
                <a:t>(1)</a:t>
              </a:r>
              <a:endParaRPr lang="en-US" dirty="0"/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B1B975E6-5B33-1E4F-B141-856A8975DB2B}"/>
              </a:ext>
            </a:extLst>
          </p:cNvPr>
          <p:cNvSpPr txBox="1"/>
          <p:nvPr/>
        </p:nvSpPr>
        <p:spPr>
          <a:xfrm>
            <a:off x="428173" y="1179309"/>
            <a:ext cx="4549643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400" dirty="0"/>
              <a:t>Deriving the Normal Equation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CD1F2255-197B-A44A-AF6C-A67FC43105F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63952" y="5409141"/>
            <a:ext cx="3302000" cy="58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990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9" grpId="0"/>
      <p:bldP spid="30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74AF2F-2B2F-FB4C-B170-3FBC32836A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229" y="226050"/>
            <a:ext cx="10801350" cy="1325563"/>
          </a:xfrm>
        </p:spPr>
        <p:txBody>
          <a:bodyPr/>
          <a:lstStyle/>
          <a:p>
            <a:r>
              <a:rPr lang="en-US" dirty="0"/>
              <a:t>The Normal Equation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87953705-C02E-4443-A030-F160D4A39C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4002" y="479616"/>
            <a:ext cx="4039411" cy="714665"/>
          </a:xfrm>
          <a:prstGeom prst="rect">
            <a:avLst/>
          </a:prstGeom>
        </p:spPr>
      </p:pic>
      <p:grpSp>
        <p:nvGrpSpPr>
          <p:cNvPr id="41" name="Group 40">
            <a:extLst>
              <a:ext uri="{FF2B5EF4-FFF2-40B4-BE49-F238E27FC236}">
                <a16:creationId xmlns:a16="http://schemas.microsoft.com/office/drawing/2014/main" id="{2C0157DC-9EFE-D74A-86E7-39538537FAAF}"/>
              </a:ext>
            </a:extLst>
          </p:cNvPr>
          <p:cNvGrpSpPr/>
          <p:nvPr/>
        </p:nvGrpSpPr>
        <p:grpSpPr>
          <a:xfrm>
            <a:off x="1312246" y="1551613"/>
            <a:ext cx="9554439" cy="2586841"/>
            <a:chOff x="2476667" y="2264559"/>
            <a:chExt cx="7013016" cy="1898757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8928CD00-F989-754E-B702-B66DA16C432C}"/>
                </a:ext>
              </a:extLst>
            </p:cNvPr>
            <p:cNvSpPr/>
            <p:nvPr/>
          </p:nvSpPr>
          <p:spPr>
            <a:xfrm>
              <a:off x="5669157" y="2791715"/>
              <a:ext cx="762000" cy="12192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3200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36D84C4-19DB-6A44-8B96-3D56887CB758}"/>
                </a:ext>
              </a:extLst>
            </p:cNvPr>
            <p:cNvSpPr txBox="1"/>
            <p:nvPr/>
          </p:nvSpPr>
          <p:spPr>
            <a:xfrm>
              <a:off x="5821557" y="2264559"/>
              <a:ext cx="315568" cy="3840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C0504D"/>
                  </a:solidFill>
                </a:rPr>
                <a:t>d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3FE169A1-B03D-304A-A0DC-6787F60E16E6}"/>
                </a:ext>
              </a:extLst>
            </p:cNvPr>
            <p:cNvSpPr/>
            <p:nvPr/>
          </p:nvSpPr>
          <p:spPr>
            <a:xfrm>
              <a:off x="3174203" y="2944116"/>
              <a:ext cx="132754" cy="762001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3200" dirty="0"/>
            </a:p>
          </p:txBody>
        </p:sp>
        <p:sp>
          <p:nvSpPr>
            <p:cNvPr id="45" name="Double Bracket 44">
              <a:extLst>
                <a:ext uri="{FF2B5EF4-FFF2-40B4-BE49-F238E27FC236}">
                  <a16:creationId xmlns:a16="http://schemas.microsoft.com/office/drawing/2014/main" id="{BA891BEB-C656-C243-9939-442870FD5EC4}"/>
                </a:ext>
              </a:extLst>
            </p:cNvPr>
            <p:cNvSpPr/>
            <p:nvPr/>
          </p:nvSpPr>
          <p:spPr>
            <a:xfrm>
              <a:off x="4068957" y="2563116"/>
              <a:ext cx="2590800" cy="1600200"/>
            </a:xfrm>
            <a:prstGeom prst="bracketPair">
              <a:avLst/>
            </a:prstGeom>
            <a:ln w="28575" cmpd="sng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99AFE969-F4F1-8144-9534-1058940A29A1}"/>
                </a:ext>
              </a:extLst>
            </p:cNvPr>
            <p:cNvSpPr txBox="1"/>
            <p:nvPr/>
          </p:nvSpPr>
          <p:spPr>
            <a:xfrm>
              <a:off x="6659757" y="2410716"/>
              <a:ext cx="47658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-1</a:t>
              </a:r>
            </a:p>
          </p:txBody>
        </p:sp>
        <p:sp>
          <p:nvSpPr>
            <p:cNvPr id="47" name="Double Bracket 46">
              <a:extLst>
                <a:ext uri="{FF2B5EF4-FFF2-40B4-BE49-F238E27FC236}">
                  <a16:creationId xmlns:a16="http://schemas.microsoft.com/office/drawing/2014/main" id="{43330885-1166-424B-B0D9-3FFE5F6C4107}"/>
                </a:ext>
              </a:extLst>
            </p:cNvPr>
            <p:cNvSpPr/>
            <p:nvPr/>
          </p:nvSpPr>
          <p:spPr>
            <a:xfrm>
              <a:off x="7108893" y="2563116"/>
              <a:ext cx="2380790" cy="1600200"/>
            </a:xfrm>
            <a:prstGeom prst="bracketPair">
              <a:avLst/>
            </a:prstGeom>
            <a:ln w="28575" cmpd="sng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D7C753F3-AF53-7C4B-9BEF-FA341402B356}"/>
                </a:ext>
              </a:extLst>
            </p:cNvPr>
            <p:cNvSpPr txBox="1"/>
            <p:nvPr/>
          </p:nvSpPr>
          <p:spPr>
            <a:xfrm>
              <a:off x="3459357" y="2867916"/>
              <a:ext cx="44014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=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08D4B3CC-4172-F84F-ACE8-EA053DA58382}"/>
                </a:ext>
              </a:extLst>
            </p:cNvPr>
            <p:cNvSpPr txBox="1"/>
            <p:nvPr/>
          </p:nvSpPr>
          <p:spPr>
            <a:xfrm>
              <a:off x="3243429" y="2960249"/>
              <a:ext cx="315568" cy="3840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C0504D"/>
                  </a:solidFill>
                </a:rPr>
                <a:t>d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261D3906-375A-E041-B755-DE4D664241CA}"/>
                </a:ext>
              </a:extLst>
            </p:cNvPr>
            <p:cNvSpPr/>
            <p:nvPr/>
          </p:nvSpPr>
          <p:spPr>
            <a:xfrm rot="16200000">
              <a:off x="4449958" y="2563116"/>
              <a:ext cx="762000" cy="12192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3200" dirty="0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0D993367-E98A-9E45-9C11-8C13741E6D68}"/>
                </a:ext>
              </a:extLst>
            </p:cNvPr>
            <p:cNvSpPr txBox="1"/>
            <p:nvPr/>
          </p:nvSpPr>
          <p:spPr>
            <a:xfrm>
              <a:off x="4602357" y="2264559"/>
              <a:ext cx="37331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C0504D"/>
                  </a:solidFill>
                </a:rPr>
                <a:t>n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75D90876-2D3B-1245-BB89-393C527EF25D}"/>
                </a:ext>
              </a:extLst>
            </p:cNvPr>
            <p:cNvSpPr/>
            <p:nvPr/>
          </p:nvSpPr>
          <p:spPr>
            <a:xfrm rot="16200000">
              <a:off x="7670003" y="2563116"/>
              <a:ext cx="762000" cy="12192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3200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71AC772A-4891-CC40-845F-A65B71A83481}"/>
                </a:ext>
              </a:extLst>
            </p:cNvPr>
            <p:cNvSpPr txBox="1"/>
            <p:nvPr/>
          </p:nvSpPr>
          <p:spPr>
            <a:xfrm>
              <a:off x="7886638" y="2264559"/>
              <a:ext cx="37331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C0504D"/>
                  </a:solidFill>
                </a:rPr>
                <a:t>n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55FE97D9-BDF5-344B-B3A8-F1F9A194BF6E}"/>
                </a:ext>
              </a:extLst>
            </p:cNvPr>
            <p:cNvSpPr/>
            <p:nvPr/>
          </p:nvSpPr>
          <p:spPr>
            <a:xfrm>
              <a:off x="8813003" y="2791715"/>
              <a:ext cx="132754" cy="12192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3200" dirty="0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44E08799-6FE7-CD4B-821A-CE5E825D0117}"/>
                </a:ext>
              </a:extLst>
            </p:cNvPr>
            <p:cNvSpPr txBox="1"/>
            <p:nvPr/>
          </p:nvSpPr>
          <p:spPr>
            <a:xfrm>
              <a:off x="8681299" y="2330051"/>
              <a:ext cx="3406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C0504D"/>
                  </a:solidFill>
                </a:rPr>
                <a:t>1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E12AF74F-7285-8F4E-8F09-F008BC8FF4F1}"/>
                </a:ext>
              </a:extLst>
            </p:cNvPr>
            <p:cNvSpPr txBox="1"/>
            <p:nvPr/>
          </p:nvSpPr>
          <p:spPr>
            <a:xfrm>
              <a:off x="7092251" y="2878095"/>
              <a:ext cx="315568" cy="3840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C0504D"/>
                  </a:solidFill>
                </a:rPr>
                <a:t>d</a:t>
              </a:r>
            </a:p>
          </p:txBody>
        </p:sp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01C63A08-3620-F74C-B38F-2E878304A96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998230" y="3047877"/>
              <a:ext cx="342900" cy="317500"/>
            </a:xfrm>
            <a:prstGeom prst="rect">
              <a:avLst/>
            </a:prstGeom>
          </p:spPr>
        </p:pic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3D2032E6-8C0E-1E47-958D-E12110444C8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476667" y="2762767"/>
              <a:ext cx="384175" cy="790949"/>
            </a:xfrm>
            <a:prstGeom prst="rect">
              <a:avLst/>
            </a:prstGeom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36E64C6F-76B5-6046-81D7-2602F1B6CA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51492" y="2462883"/>
            <a:ext cx="779650" cy="55974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E4D89A9-9B5F-7F49-84CC-6B6EF2AA45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75144" y="2769990"/>
            <a:ext cx="399889" cy="439878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9FBDF5CD-3BB5-134F-A08A-75DF6FC0D0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64641" y="2486164"/>
            <a:ext cx="779650" cy="55974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F9F144C-4EAE-434C-90A7-ABB7FE95D503}"/>
              </a:ext>
            </a:extLst>
          </p:cNvPr>
          <p:cNvSpPr txBox="1"/>
          <p:nvPr/>
        </p:nvSpPr>
        <p:spPr>
          <a:xfrm>
            <a:off x="627620" y="4349025"/>
            <a:ext cx="9985426" cy="52322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800" b="1" dirty="0"/>
              <a:t>Note:</a:t>
            </a:r>
            <a:r>
              <a:rPr lang="en-US" sz="2800" dirty="0"/>
              <a:t> For inverse to exist 𝚽 needs to be full column rank. 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D9502DB1-36AA-B544-9C5D-E8EA4326C871}"/>
              </a:ext>
            </a:extLst>
          </p:cNvPr>
          <p:cNvSpPr txBox="1"/>
          <p:nvPr/>
        </p:nvSpPr>
        <p:spPr>
          <a:xfrm>
            <a:off x="1536512" y="4849436"/>
            <a:ext cx="4374916" cy="4001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000" dirty="0">
                <a:sym typeface="Wingdings" pitchFamily="2" charset="2"/>
              </a:rPr>
              <a:t> cannot have co-linear features</a:t>
            </a:r>
            <a:endParaRPr lang="en-US" sz="2000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1BFD78A5-D43D-0641-9A59-1B1C3513FAA2}"/>
              </a:ext>
            </a:extLst>
          </p:cNvPr>
          <p:cNvSpPr txBox="1"/>
          <p:nvPr/>
        </p:nvSpPr>
        <p:spPr>
          <a:xfrm>
            <a:off x="912903" y="5233936"/>
            <a:ext cx="7645042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400" dirty="0">
                <a:sym typeface="Wingdings" pitchFamily="2" charset="2"/>
              </a:rPr>
              <a:t>This can be addressed by adding regularization …</a:t>
            </a:r>
            <a:endParaRPr lang="en-US" sz="2400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4639B9F7-C5F6-7341-BECA-1AC8C2EE3A90}"/>
              </a:ext>
            </a:extLst>
          </p:cNvPr>
          <p:cNvSpPr txBox="1"/>
          <p:nvPr/>
        </p:nvSpPr>
        <p:spPr>
          <a:xfrm>
            <a:off x="1510538" y="5783139"/>
            <a:ext cx="9356147" cy="83099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ym typeface="Wingdings" pitchFamily="2" charset="2"/>
              </a:rPr>
              <a:t>In practice we will use regression software </a:t>
            </a:r>
            <a:br>
              <a:rPr lang="en-US" sz="2400" b="1" dirty="0">
                <a:sym typeface="Wingdings" pitchFamily="2" charset="2"/>
              </a:rPr>
            </a:br>
            <a:r>
              <a:rPr lang="en-US" sz="2400" b="1" dirty="0">
                <a:sym typeface="Wingdings" pitchFamily="2" charset="2"/>
              </a:rPr>
              <a:t>(e.g., </a:t>
            </a:r>
            <a:r>
              <a:rPr lang="en-US" sz="2400" b="1" dirty="0" err="1">
                <a:sym typeface="Wingdings" pitchFamily="2" charset="2"/>
              </a:rPr>
              <a:t>scikit</a:t>
            </a:r>
            <a:r>
              <a:rPr lang="en-US" sz="2400" b="1" dirty="0">
                <a:sym typeface="Wingdings" pitchFamily="2" charset="2"/>
              </a:rPr>
              <a:t>-learn) to estimate </a:t>
            </a:r>
            <a:r>
              <a:rPr lang="en-US" sz="2400" b="1" dirty="0" err="1">
                <a:sym typeface="Wingdings" pitchFamily="2" charset="2"/>
              </a:rPr>
              <a:t>θ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383728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63" grpId="0"/>
      <p:bldP spid="64" grpId="0"/>
      <p:bldP spid="6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8135C24-74BC-064D-84A4-B49CCA0E5EB5}"/>
              </a:ext>
            </a:extLst>
          </p:cNvPr>
          <p:cNvSpPr txBox="1"/>
          <p:nvPr/>
        </p:nvSpPr>
        <p:spPr>
          <a:xfrm>
            <a:off x="2090372" y="724929"/>
            <a:ext cx="2153154" cy="1077218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Training</a:t>
            </a:r>
          </a:p>
          <a:p>
            <a:pPr algn="ctr"/>
            <a:r>
              <a:rPr lang="en-US" sz="3200" dirty="0"/>
              <a:t>Objective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4490F4-4EA7-DA45-BA27-20342DE33F7A}"/>
              </a:ext>
            </a:extLst>
          </p:cNvPr>
          <p:cNvSpPr txBox="1"/>
          <p:nvPr/>
        </p:nvSpPr>
        <p:spPr>
          <a:xfrm>
            <a:off x="8256039" y="724929"/>
            <a:ext cx="2186817" cy="1077218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Idealized</a:t>
            </a:r>
          </a:p>
          <a:p>
            <a:pPr algn="ctr"/>
            <a:r>
              <a:rPr lang="en-US" sz="3200" dirty="0"/>
              <a:t>Objective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70B0B06-D229-A341-AFDC-A959014B10B4}"/>
              </a:ext>
            </a:extLst>
          </p:cNvPr>
          <p:cNvSpPr txBox="1"/>
          <p:nvPr/>
        </p:nvSpPr>
        <p:spPr>
          <a:xfrm>
            <a:off x="702210" y="3797644"/>
            <a:ext cx="5088252" cy="181588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sz="2400" dirty="0"/>
              <a:t>Minimize error on training data </a:t>
            </a:r>
          </a:p>
          <a:p>
            <a:pPr marL="742950" lvl="1" indent="-285750">
              <a:buFont typeface="Wingdings" pitchFamily="2" charset="2"/>
              <a:buChar char="Ø"/>
            </a:pPr>
            <a:r>
              <a:rPr lang="en-US" sz="2000" dirty="0"/>
              <a:t>sample of data from the world</a:t>
            </a:r>
          </a:p>
          <a:p>
            <a:pPr marL="742950" lvl="1" indent="-285750">
              <a:buFont typeface="Wingdings" pitchFamily="2" charset="2"/>
              <a:buChar char="Ø"/>
            </a:pPr>
            <a:r>
              <a:rPr lang="en-US" sz="2000" dirty="0"/>
              <a:t>estimate of the expected error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sz="2400" dirty="0"/>
          </a:p>
          <a:p>
            <a:pPr marL="285750" indent="-285750">
              <a:buFont typeface="Wingdings" pitchFamily="2" charset="2"/>
              <a:buChar char="Ø"/>
            </a:pPr>
            <a:r>
              <a:rPr lang="en-US" sz="2400" dirty="0"/>
              <a:t>We can compute this directly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E6814D9-80F8-2149-92A4-58A9E6BD72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152" y="2241095"/>
            <a:ext cx="4775200" cy="11176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728F619-FD8B-C44B-B72A-C9E77E5D52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0055" y="2431595"/>
            <a:ext cx="4165600" cy="73660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EFCD190-FF76-5245-8317-6EC683AC9FFE}"/>
              </a:ext>
            </a:extLst>
          </p:cNvPr>
          <p:cNvCxnSpPr/>
          <p:nvPr/>
        </p:nvCxnSpPr>
        <p:spPr>
          <a:xfrm>
            <a:off x="6450227" y="1263538"/>
            <a:ext cx="0" cy="466770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A3E63CD-4DE6-DF47-9FFD-76ADB33F62E0}"/>
              </a:ext>
            </a:extLst>
          </p:cNvPr>
          <p:cNvSpPr txBox="1"/>
          <p:nvPr/>
        </p:nvSpPr>
        <p:spPr>
          <a:xfrm>
            <a:off x="6983562" y="3597390"/>
            <a:ext cx="4714752" cy="3046988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sz="2400" dirty="0"/>
              <a:t>Minimize our expected </a:t>
            </a:r>
            <a:br>
              <a:rPr lang="en-US" sz="2400" dirty="0"/>
            </a:br>
            <a:r>
              <a:rPr lang="en-US" sz="2400" dirty="0"/>
              <a:t>prediction error over all </a:t>
            </a:r>
            <a:br>
              <a:rPr lang="en-US" sz="2400" dirty="0"/>
            </a:br>
            <a:r>
              <a:rPr lang="en-US" sz="2400" dirty="0"/>
              <a:t>possible test points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sz="2400" b="1" dirty="0"/>
          </a:p>
          <a:p>
            <a:pPr marL="285750" indent="-285750">
              <a:buFont typeface="Wingdings" pitchFamily="2" charset="2"/>
              <a:buChar char="Ø"/>
            </a:pPr>
            <a:r>
              <a:rPr lang="en-US" sz="2400" b="1" dirty="0"/>
              <a:t>Ideal Goal</a:t>
            </a:r>
          </a:p>
          <a:p>
            <a:pPr marL="742950" lvl="1" indent="-285750">
              <a:buFont typeface="Wingdings" pitchFamily="2" charset="2"/>
              <a:buChar char="Ø"/>
            </a:pPr>
            <a:r>
              <a:rPr lang="en-US" sz="2400" dirty="0"/>
              <a:t>Can’t be computed … </a:t>
            </a:r>
            <a:r>
              <a:rPr lang="en-US" sz="2400" dirty="0">
                <a:sym typeface="Wingdings" pitchFamily="2" charset="2"/>
              </a:rPr>
              <a:t>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sz="2400" dirty="0">
              <a:sym typeface="Wingdings" pitchFamily="2" charset="2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US" sz="2400" dirty="0">
                <a:sym typeface="Wingdings" pitchFamily="2" charset="2"/>
              </a:rPr>
              <a:t>But we can analyze it!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72078767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45103"/>
            <a:ext cx="10801350" cy="1325563"/>
          </a:xfrm>
        </p:spPr>
        <p:txBody>
          <a:bodyPr/>
          <a:lstStyle/>
          <a:p>
            <a:r>
              <a:rPr lang="en-US" dirty="0"/>
              <a:t>Geometric Derivation (Bonus Material)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70666"/>
            <a:ext cx="10515600" cy="808863"/>
          </a:xfrm>
        </p:spPr>
        <p:txBody>
          <a:bodyPr/>
          <a:lstStyle/>
          <a:p>
            <a:r>
              <a:rPr lang="en-US" dirty="0"/>
              <a:t>Examine the column spaces:</a:t>
            </a:r>
          </a:p>
        </p:txBody>
      </p:sp>
      <p:sp>
        <p:nvSpPr>
          <p:cNvPr id="4" name="Double Bracket 3"/>
          <p:cNvSpPr/>
          <p:nvPr/>
        </p:nvSpPr>
        <p:spPr>
          <a:xfrm>
            <a:off x="2293026" y="2597563"/>
            <a:ext cx="2946532" cy="2699760"/>
          </a:xfrm>
          <a:prstGeom prst="bracketPair">
            <a:avLst/>
          </a:prstGeom>
          <a:ln w="57150" cmpd="sng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604556" y="2554123"/>
            <a:ext cx="3463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C0504D"/>
                </a:solidFill>
              </a:rPr>
              <a:t>n</a:t>
            </a:r>
          </a:p>
        </p:txBody>
      </p:sp>
      <p:sp>
        <p:nvSpPr>
          <p:cNvPr id="14" name="Left Brace 13"/>
          <p:cNvSpPr/>
          <p:nvPr/>
        </p:nvSpPr>
        <p:spPr>
          <a:xfrm>
            <a:off x="1910499" y="2554123"/>
            <a:ext cx="304800" cy="2743200"/>
          </a:xfrm>
          <a:prstGeom prst="leftBrace">
            <a:avLst>
              <a:gd name="adj1" fmla="val 8333"/>
              <a:gd name="adj2" fmla="val 9468"/>
            </a:avLst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Left Brace 14"/>
          <p:cNvSpPr/>
          <p:nvPr/>
        </p:nvSpPr>
        <p:spPr>
          <a:xfrm rot="16200000">
            <a:off x="3613892" y="4128857"/>
            <a:ext cx="304800" cy="2946532"/>
          </a:xfrm>
          <a:prstGeom prst="leftBrace">
            <a:avLst>
              <a:gd name="adj1" fmla="val 8333"/>
              <a:gd name="adj2" fmla="val 9468"/>
            </a:avLst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2267130" y="5629017"/>
            <a:ext cx="3962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C0504D"/>
                </a:solidFill>
              </a:rPr>
              <a:t>d</a:t>
            </a:r>
          </a:p>
        </p:txBody>
      </p:sp>
      <p:sp>
        <p:nvSpPr>
          <p:cNvPr id="18" name="Double Bracket 17"/>
          <p:cNvSpPr/>
          <p:nvPr/>
        </p:nvSpPr>
        <p:spPr>
          <a:xfrm>
            <a:off x="8446554" y="2543793"/>
            <a:ext cx="990600" cy="2699760"/>
          </a:xfrm>
          <a:prstGeom prst="bracketPair">
            <a:avLst/>
          </a:prstGeom>
          <a:ln w="57150" cmpd="sng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83018" y="3694623"/>
            <a:ext cx="812800" cy="31750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7839075" y="2534017"/>
            <a:ext cx="3463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C0504D"/>
                </a:solidFill>
              </a:rPr>
              <a:t>n</a:t>
            </a:r>
          </a:p>
        </p:txBody>
      </p:sp>
      <p:sp>
        <p:nvSpPr>
          <p:cNvPr id="22" name="Left Brace 21"/>
          <p:cNvSpPr/>
          <p:nvPr/>
        </p:nvSpPr>
        <p:spPr>
          <a:xfrm>
            <a:off x="8145018" y="2534017"/>
            <a:ext cx="304800" cy="2752976"/>
          </a:xfrm>
          <a:prstGeom prst="leftBrace">
            <a:avLst>
              <a:gd name="adj1" fmla="val 8333"/>
              <a:gd name="adj2" fmla="val 9468"/>
            </a:avLst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Left Brace 22"/>
          <p:cNvSpPr/>
          <p:nvPr/>
        </p:nvSpPr>
        <p:spPr>
          <a:xfrm rot="16200000">
            <a:off x="8855799" y="5190464"/>
            <a:ext cx="304800" cy="712039"/>
          </a:xfrm>
          <a:prstGeom prst="leftBrace">
            <a:avLst>
              <a:gd name="adj1" fmla="val 8333"/>
              <a:gd name="adj2" fmla="val 34242"/>
            </a:avLst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8678419" y="5591793"/>
            <a:ext cx="3406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C0504D"/>
                </a:solidFill>
              </a:rPr>
              <a:t>1</a:t>
            </a:r>
          </a:p>
        </p:txBody>
      </p:sp>
      <p:grpSp>
        <p:nvGrpSpPr>
          <p:cNvPr id="31" name="Group 30"/>
          <p:cNvGrpSpPr/>
          <p:nvPr/>
        </p:nvGrpSpPr>
        <p:grpSpPr>
          <a:xfrm rot="16200000">
            <a:off x="2649370" y="2982330"/>
            <a:ext cx="2296659" cy="1930226"/>
            <a:chOff x="2559726" y="2902363"/>
            <a:chExt cx="1676400" cy="2057400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2559726" y="2902363"/>
              <a:ext cx="457200" cy="0"/>
            </a:xfrm>
            <a:prstGeom prst="line">
              <a:avLst/>
            </a:prstGeom>
            <a:ln w="28575" cmpd="sng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/>
            <p:nvPr/>
          </p:nvCxnSpPr>
          <p:spPr>
            <a:xfrm>
              <a:off x="3778926" y="2902363"/>
              <a:ext cx="457200" cy="0"/>
            </a:xfrm>
            <a:prstGeom prst="line">
              <a:avLst/>
            </a:prstGeom>
            <a:ln w="28575" cmpd="sng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>
              <a:off x="2559726" y="3588163"/>
              <a:ext cx="457200" cy="0"/>
            </a:xfrm>
            <a:prstGeom prst="line">
              <a:avLst/>
            </a:prstGeom>
            <a:ln w="28575" cmpd="sng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3778926" y="3588163"/>
              <a:ext cx="457200" cy="0"/>
            </a:xfrm>
            <a:prstGeom prst="line">
              <a:avLst/>
            </a:prstGeom>
            <a:ln w="28575" cmpd="sng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2559726" y="4959763"/>
              <a:ext cx="457200" cy="0"/>
            </a:xfrm>
            <a:prstGeom prst="line">
              <a:avLst/>
            </a:prstGeom>
            <a:ln w="28575" cmpd="sng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3778926" y="4959763"/>
              <a:ext cx="457200" cy="0"/>
            </a:xfrm>
            <a:prstGeom prst="line">
              <a:avLst/>
            </a:prstGeom>
            <a:ln w="28575" cmpd="sng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7" name="TextBox 26"/>
          <p:cNvSpPr txBox="1"/>
          <p:nvPr/>
        </p:nvSpPr>
        <p:spPr>
          <a:xfrm>
            <a:off x="2557467" y="2011746"/>
            <a:ext cx="2472152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Columns space of 𝚽</a:t>
            </a:r>
          </a:p>
        </p:txBody>
      </p:sp>
      <p:sp>
        <p:nvSpPr>
          <p:cNvPr id="33" name="Content Placeholder 2"/>
          <p:cNvSpPr txBox="1">
            <a:spLocks/>
          </p:cNvSpPr>
          <p:nvPr/>
        </p:nvSpPr>
        <p:spPr>
          <a:xfrm>
            <a:off x="873970" y="6123314"/>
            <a:ext cx="10515600" cy="8088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42913" algn="l" defTabSz="914377" rtl="0" eaLnBrk="1" latinLnBrk="0" hangingPunct="1">
              <a:lnSpc>
                <a:spcPct val="90000"/>
              </a:lnSpc>
              <a:spcBef>
                <a:spcPts val="2200"/>
              </a:spcBef>
              <a:buClr>
                <a:schemeClr val="tx1"/>
              </a:buClr>
              <a:buSzPct val="100000"/>
              <a:buFont typeface="Wingdings" charset="2"/>
              <a:buChar char="Ø"/>
              <a:defRPr sz="2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1pPr>
            <a:lvl2pPr marL="914400" indent="-45720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4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2pPr>
            <a:lvl3pPr marL="1373188" indent="-3111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0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3pPr>
            <a:lvl4pPr marL="1830388" indent="-236538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4pPr>
            <a:lvl5pPr marL="2287588" indent="-2349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Linear model </a:t>
            </a:r>
            <a:r>
              <a:rPr lang="en-US" dirty="0">
                <a:sym typeface="Wingdings"/>
              </a:rPr>
              <a:t> Y is a linear combination of columns 𝚽</a:t>
            </a:r>
            <a:endParaRPr lang="en-US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472B09D1-E694-BD4B-AD19-24D802C61D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1417" y="3786022"/>
            <a:ext cx="829081" cy="34414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1E001343-D43B-734F-AA92-902FA04EC9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7350" y="3767595"/>
            <a:ext cx="1257300" cy="3810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4EB54302-1D30-9E4A-AE2F-241E499779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17569" y="3707323"/>
            <a:ext cx="838200" cy="3048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8258462E-1FAE-BE49-886D-A96A3F80EA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51354" y="2791763"/>
            <a:ext cx="381000" cy="24003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60CCA86-48B1-2F48-977C-F149BFE0A4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67837" y="3729495"/>
            <a:ext cx="2682091" cy="384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867152"/>
      </p:ext>
    </p:extLst>
  </p:cSld>
  <p:clrMapOvr>
    <a:masterClrMapping/>
  </p:clrMapOvr>
  <p:transition spd="slow">
    <p:push dir="u"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-1984113"/>
            <a:ext cx="10801350" cy="1325563"/>
          </a:xfrm>
        </p:spPr>
        <p:txBody>
          <a:bodyPr/>
          <a:lstStyle/>
          <a:p>
            <a:r>
              <a:rPr lang="en-US" dirty="0"/>
              <a:t>Geometric Derivation (Bonus Material)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-658550"/>
            <a:ext cx="10515600" cy="808863"/>
          </a:xfrm>
        </p:spPr>
        <p:txBody>
          <a:bodyPr/>
          <a:lstStyle/>
          <a:p>
            <a:r>
              <a:rPr lang="en-US" dirty="0"/>
              <a:t>Examine the column spaces:</a:t>
            </a:r>
          </a:p>
        </p:txBody>
      </p:sp>
      <p:sp>
        <p:nvSpPr>
          <p:cNvPr id="42" name="Rectangle 41"/>
          <p:cNvSpPr/>
          <p:nvPr/>
        </p:nvSpPr>
        <p:spPr>
          <a:xfrm rot="16200000">
            <a:off x="8736257" y="5543108"/>
            <a:ext cx="1474816" cy="916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ight Arrow 29"/>
          <p:cNvSpPr/>
          <p:nvPr/>
        </p:nvSpPr>
        <p:spPr>
          <a:xfrm>
            <a:off x="4753485" y="5348274"/>
            <a:ext cx="313150" cy="4445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Double Bracket 54">
            <a:extLst>
              <a:ext uri="{FF2B5EF4-FFF2-40B4-BE49-F238E27FC236}">
                <a16:creationId xmlns:a16="http://schemas.microsoft.com/office/drawing/2014/main" id="{FF001E43-876D-5E4D-AF5E-71671F46217F}"/>
              </a:ext>
            </a:extLst>
          </p:cNvPr>
          <p:cNvSpPr/>
          <p:nvPr/>
        </p:nvSpPr>
        <p:spPr>
          <a:xfrm>
            <a:off x="2293026" y="744248"/>
            <a:ext cx="2946532" cy="2699760"/>
          </a:xfrm>
          <a:prstGeom prst="bracketPair">
            <a:avLst/>
          </a:prstGeom>
          <a:ln w="57150" cmpd="sng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FA6011E-4E72-0E47-B21B-967EA61CD7FA}"/>
              </a:ext>
            </a:extLst>
          </p:cNvPr>
          <p:cNvSpPr txBox="1"/>
          <p:nvPr/>
        </p:nvSpPr>
        <p:spPr>
          <a:xfrm>
            <a:off x="1604556" y="700808"/>
            <a:ext cx="3463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C0504D"/>
                </a:solidFill>
              </a:rPr>
              <a:t>n</a:t>
            </a:r>
          </a:p>
        </p:txBody>
      </p:sp>
      <p:sp>
        <p:nvSpPr>
          <p:cNvPr id="57" name="Left Brace 56">
            <a:extLst>
              <a:ext uri="{FF2B5EF4-FFF2-40B4-BE49-F238E27FC236}">
                <a16:creationId xmlns:a16="http://schemas.microsoft.com/office/drawing/2014/main" id="{C351E297-274B-074E-9EB9-B1F9D190ACE7}"/>
              </a:ext>
            </a:extLst>
          </p:cNvPr>
          <p:cNvSpPr/>
          <p:nvPr/>
        </p:nvSpPr>
        <p:spPr>
          <a:xfrm>
            <a:off x="1910499" y="700808"/>
            <a:ext cx="304800" cy="2743200"/>
          </a:xfrm>
          <a:prstGeom prst="leftBrace">
            <a:avLst>
              <a:gd name="adj1" fmla="val 8333"/>
              <a:gd name="adj2" fmla="val 9468"/>
            </a:avLst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Left Brace 57">
            <a:extLst>
              <a:ext uri="{FF2B5EF4-FFF2-40B4-BE49-F238E27FC236}">
                <a16:creationId xmlns:a16="http://schemas.microsoft.com/office/drawing/2014/main" id="{35BD5116-B380-8A4D-B994-D4898AA24D2F}"/>
              </a:ext>
            </a:extLst>
          </p:cNvPr>
          <p:cNvSpPr/>
          <p:nvPr/>
        </p:nvSpPr>
        <p:spPr>
          <a:xfrm rot="16200000">
            <a:off x="3613892" y="2275542"/>
            <a:ext cx="304800" cy="2946532"/>
          </a:xfrm>
          <a:prstGeom prst="leftBrace">
            <a:avLst>
              <a:gd name="adj1" fmla="val 8333"/>
              <a:gd name="adj2" fmla="val 9468"/>
            </a:avLst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52FC023-2A33-5240-B1F0-716BA5EBCE2E}"/>
              </a:ext>
            </a:extLst>
          </p:cNvPr>
          <p:cNvSpPr txBox="1"/>
          <p:nvPr/>
        </p:nvSpPr>
        <p:spPr>
          <a:xfrm>
            <a:off x="2267130" y="3775702"/>
            <a:ext cx="3962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C0504D"/>
                </a:solidFill>
              </a:rPr>
              <a:t>d</a:t>
            </a:r>
          </a:p>
        </p:txBody>
      </p:sp>
      <p:sp>
        <p:nvSpPr>
          <p:cNvPr id="60" name="Double Bracket 59">
            <a:extLst>
              <a:ext uri="{FF2B5EF4-FFF2-40B4-BE49-F238E27FC236}">
                <a16:creationId xmlns:a16="http://schemas.microsoft.com/office/drawing/2014/main" id="{DC6C0571-8F7C-584C-AF35-74D089527728}"/>
              </a:ext>
            </a:extLst>
          </p:cNvPr>
          <p:cNvSpPr/>
          <p:nvPr/>
        </p:nvSpPr>
        <p:spPr>
          <a:xfrm>
            <a:off x="8446554" y="690478"/>
            <a:ext cx="990600" cy="2699760"/>
          </a:xfrm>
          <a:prstGeom prst="bracketPair">
            <a:avLst/>
          </a:prstGeom>
          <a:ln w="57150" cmpd="sng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" name="Picture 60" descr="latex-image-1.pdf">
            <a:extLst>
              <a:ext uri="{FF2B5EF4-FFF2-40B4-BE49-F238E27FC236}">
                <a16:creationId xmlns:a16="http://schemas.microsoft.com/office/drawing/2014/main" id="{C8849576-D1C4-7346-84F3-07EBDD0D0B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83018" y="1841308"/>
            <a:ext cx="812800" cy="317500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2CF1EE63-F2A0-0E4E-A097-DF949717E02B}"/>
              </a:ext>
            </a:extLst>
          </p:cNvPr>
          <p:cNvSpPr txBox="1"/>
          <p:nvPr/>
        </p:nvSpPr>
        <p:spPr>
          <a:xfrm>
            <a:off x="7839075" y="680702"/>
            <a:ext cx="3463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C0504D"/>
                </a:solidFill>
              </a:rPr>
              <a:t>n</a:t>
            </a:r>
          </a:p>
        </p:txBody>
      </p:sp>
      <p:sp>
        <p:nvSpPr>
          <p:cNvPr id="63" name="Left Brace 62">
            <a:extLst>
              <a:ext uri="{FF2B5EF4-FFF2-40B4-BE49-F238E27FC236}">
                <a16:creationId xmlns:a16="http://schemas.microsoft.com/office/drawing/2014/main" id="{B6C5C493-22EF-D345-B3B2-43271EE49DB1}"/>
              </a:ext>
            </a:extLst>
          </p:cNvPr>
          <p:cNvSpPr/>
          <p:nvPr/>
        </p:nvSpPr>
        <p:spPr>
          <a:xfrm>
            <a:off x="8145018" y="680702"/>
            <a:ext cx="304800" cy="2752976"/>
          </a:xfrm>
          <a:prstGeom prst="leftBrace">
            <a:avLst>
              <a:gd name="adj1" fmla="val 8333"/>
              <a:gd name="adj2" fmla="val 9468"/>
            </a:avLst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Left Brace 63">
            <a:extLst>
              <a:ext uri="{FF2B5EF4-FFF2-40B4-BE49-F238E27FC236}">
                <a16:creationId xmlns:a16="http://schemas.microsoft.com/office/drawing/2014/main" id="{0A692824-7CF3-1642-A583-DE8A82C6A536}"/>
              </a:ext>
            </a:extLst>
          </p:cNvPr>
          <p:cNvSpPr/>
          <p:nvPr/>
        </p:nvSpPr>
        <p:spPr>
          <a:xfrm rot="16200000">
            <a:off x="8855799" y="3337149"/>
            <a:ext cx="304800" cy="712039"/>
          </a:xfrm>
          <a:prstGeom prst="leftBrace">
            <a:avLst>
              <a:gd name="adj1" fmla="val 8333"/>
              <a:gd name="adj2" fmla="val 34242"/>
            </a:avLst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F40FF6A6-E3C7-C141-8163-5DCDA8317293}"/>
              </a:ext>
            </a:extLst>
          </p:cNvPr>
          <p:cNvSpPr txBox="1"/>
          <p:nvPr/>
        </p:nvSpPr>
        <p:spPr>
          <a:xfrm>
            <a:off x="8678419" y="3738478"/>
            <a:ext cx="3406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C0504D"/>
                </a:solidFill>
              </a:rPr>
              <a:t>1</a:t>
            </a: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74DAB9D3-C5E7-5046-8918-21F55741E963}"/>
              </a:ext>
            </a:extLst>
          </p:cNvPr>
          <p:cNvGrpSpPr/>
          <p:nvPr/>
        </p:nvGrpSpPr>
        <p:grpSpPr>
          <a:xfrm rot="16200000">
            <a:off x="2649370" y="1129015"/>
            <a:ext cx="2296659" cy="1930226"/>
            <a:chOff x="2559726" y="2902363"/>
            <a:chExt cx="1676400" cy="2057400"/>
          </a:xfrm>
        </p:grpSpPr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0B785C23-8F92-E144-8424-7EFD2A424CE1}"/>
                </a:ext>
              </a:extLst>
            </p:cNvPr>
            <p:cNvCxnSpPr/>
            <p:nvPr/>
          </p:nvCxnSpPr>
          <p:spPr>
            <a:xfrm>
              <a:off x="2559726" y="2902363"/>
              <a:ext cx="457200" cy="0"/>
            </a:xfrm>
            <a:prstGeom prst="line">
              <a:avLst/>
            </a:prstGeom>
            <a:ln w="28575" cmpd="sng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6D5F62B5-B994-CB4E-90B1-DDFCE369AD89}"/>
                </a:ext>
              </a:extLst>
            </p:cNvPr>
            <p:cNvCxnSpPr/>
            <p:nvPr/>
          </p:nvCxnSpPr>
          <p:spPr>
            <a:xfrm>
              <a:off x="3778926" y="2902363"/>
              <a:ext cx="457200" cy="0"/>
            </a:xfrm>
            <a:prstGeom prst="line">
              <a:avLst/>
            </a:prstGeom>
            <a:ln w="28575" cmpd="sng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CCE33004-95AB-9D46-98F8-FE89B3153D01}"/>
                </a:ext>
              </a:extLst>
            </p:cNvPr>
            <p:cNvCxnSpPr/>
            <p:nvPr/>
          </p:nvCxnSpPr>
          <p:spPr>
            <a:xfrm>
              <a:off x="2559726" y="3588163"/>
              <a:ext cx="457200" cy="0"/>
            </a:xfrm>
            <a:prstGeom prst="line">
              <a:avLst/>
            </a:prstGeom>
            <a:ln w="28575" cmpd="sng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6BE9670-4FFA-A949-BDD6-AA0DDE321ADF}"/>
                </a:ext>
              </a:extLst>
            </p:cNvPr>
            <p:cNvCxnSpPr/>
            <p:nvPr/>
          </p:nvCxnSpPr>
          <p:spPr>
            <a:xfrm>
              <a:off x="3778926" y="3588163"/>
              <a:ext cx="457200" cy="0"/>
            </a:xfrm>
            <a:prstGeom prst="line">
              <a:avLst/>
            </a:prstGeom>
            <a:ln w="28575" cmpd="sng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969633FD-243A-0D4E-996F-98A8EB1D6A95}"/>
                </a:ext>
              </a:extLst>
            </p:cNvPr>
            <p:cNvCxnSpPr/>
            <p:nvPr/>
          </p:nvCxnSpPr>
          <p:spPr>
            <a:xfrm>
              <a:off x="2559726" y="4959763"/>
              <a:ext cx="457200" cy="0"/>
            </a:xfrm>
            <a:prstGeom prst="line">
              <a:avLst/>
            </a:prstGeom>
            <a:ln w="28575" cmpd="sng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1238C480-B0AF-3E40-937F-26CF461CD2B9}"/>
                </a:ext>
              </a:extLst>
            </p:cNvPr>
            <p:cNvCxnSpPr/>
            <p:nvPr/>
          </p:nvCxnSpPr>
          <p:spPr>
            <a:xfrm>
              <a:off x="3778926" y="4959763"/>
              <a:ext cx="457200" cy="0"/>
            </a:xfrm>
            <a:prstGeom prst="line">
              <a:avLst/>
            </a:prstGeom>
            <a:ln w="28575" cmpd="sng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3" name="TextBox 72">
            <a:extLst>
              <a:ext uri="{FF2B5EF4-FFF2-40B4-BE49-F238E27FC236}">
                <a16:creationId xmlns:a16="http://schemas.microsoft.com/office/drawing/2014/main" id="{92AE297D-F815-954B-93A9-C38DF28AF618}"/>
              </a:ext>
            </a:extLst>
          </p:cNvPr>
          <p:cNvSpPr txBox="1"/>
          <p:nvPr/>
        </p:nvSpPr>
        <p:spPr>
          <a:xfrm>
            <a:off x="2557467" y="158431"/>
            <a:ext cx="2472152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Columns space of 𝚽</a:t>
            </a:r>
          </a:p>
        </p:txBody>
      </p:sp>
      <p:sp>
        <p:nvSpPr>
          <p:cNvPr id="74" name="Content Placeholder 2">
            <a:extLst>
              <a:ext uri="{FF2B5EF4-FFF2-40B4-BE49-F238E27FC236}">
                <a16:creationId xmlns:a16="http://schemas.microsoft.com/office/drawing/2014/main" id="{7BF62CA6-7B0D-6A45-8FA9-AE8478EADFA7}"/>
              </a:ext>
            </a:extLst>
          </p:cNvPr>
          <p:cNvSpPr txBox="1">
            <a:spLocks/>
          </p:cNvSpPr>
          <p:nvPr/>
        </p:nvSpPr>
        <p:spPr>
          <a:xfrm>
            <a:off x="873970" y="4269999"/>
            <a:ext cx="10515600" cy="8088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42913" algn="l" defTabSz="914377" rtl="0" eaLnBrk="1" latinLnBrk="0" hangingPunct="1">
              <a:lnSpc>
                <a:spcPct val="90000"/>
              </a:lnSpc>
              <a:spcBef>
                <a:spcPts val="2200"/>
              </a:spcBef>
              <a:buClr>
                <a:schemeClr val="tx1"/>
              </a:buClr>
              <a:buSzPct val="100000"/>
              <a:buFont typeface="Wingdings" charset="2"/>
              <a:buChar char="Ø"/>
              <a:defRPr sz="2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1pPr>
            <a:lvl2pPr marL="914400" indent="-45720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4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2pPr>
            <a:lvl3pPr marL="1373188" indent="-3111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0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3pPr>
            <a:lvl4pPr marL="1830388" indent="-236538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4pPr>
            <a:lvl5pPr marL="2287588" indent="-2349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Linear model </a:t>
            </a:r>
            <a:r>
              <a:rPr lang="en-US" dirty="0">
                <a:sym typeface="Wingdings"/>
              </a:rPr>
              <a:t> Y is a linear combination of columns 𝚽</a:t>
            </a:r>
            <a:endParaRPr lang="en-US" dirty="0"/>
          </a:p>
        </p:txBody>
      </p:sp>
      <p:pic>
        <p:nvPicPr>
          <p:cNvPr id="75" name="Picture 74">
            <a:extLst>
              <a:ext uri="{FF2B5EF4-FFF2-40B4-BE49-F238E27FC236}">
                <a16:creationId xmlns:a16="http://schemas.microsoft.com/office/drawing/2014/main" id="{3536E42B-3E84-9140-9E91-9FFB956A50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1417" y="1932707"/>
            <a:ext cx="829081" cy="344147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F39379F7-3688-254D-A7AD-E70A851C04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7350" y="1914280"/>
            <a:ext cx="1257300" cy="381000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E3B20B35-2B72-DB4A-905B-CB49AF701D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17569" y="1854008"/>
            <a:ext cx="838200" cy="304800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78DA1655-7095-5F4F-A838-F06C957DA6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51354" y="938448"/>
            <a:ext cx="381000" cy="2400300"/>
          </a:xfrm>
          <a:prstGeom prst="rect">
            <a:avLst/>
          </a:prstGeom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C035F105-F39F-204E-B213-32C6B61348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67837" y="1876180"/>
            <a:ext cx="2682091" cy="38468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D84AD39-9354-104B-A204-EFFAD5AA93E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52032" y="5265103"/>
            <a:ext cx="2658491" cy="476377"/>
          </a:xfrm>
          <a:prstGeom prst="rect">
            <a:avLst/>
          </a:prstGeom>
        </p:spPr>
      </p:pic>
      <p:grpSp>
        <p:nvGrpSpPr>
          <p:cNvPr id="41" name="Group 40">
            <a:extLst>
              <a:ext uri="{FF2B5EF4-FFF2-40B4-BE49-F238E27FC236}">
                <a16:creationId xmlns:a16="http://schemas.microsoft.com/office/drawing/2014/main" id="{6EF55CC5-916E-0D48-B581-43425FB57C96}"/>
              </a:ext>
            </a:extLst>
          </p:cNvPr>
          <p:cNvGrpSpPr/>
          <p:nvPr/>
        </p:nvGrpSpPr>
        <p:grpSpPr>
          <a:xfrm>
            <a:off x="7191899" y="4859767"/>
            <a:ext cx="1749955" cy="1603396"/>
            <a:chOff x="2445426" y="896648"/>
            <a:chExt cx="2946532" cy="2699760"/>
          </a:xfrm>
        </p:grpSpPr>
        <p:sp>
          <p:nvSpPr>
            <p:cNvPr id="82" name="Double Bracket 81">
              <a:extLst>
                <a:ext uri="{FF2B5EF4-FFF2-40B4-BE49-F238E27FC236}">
                  <a16:creationId xmlns:a16="http://schemas.microsoft.com/office/drawing/2014/main" id="{DF07A9CA-4D7F-9F4D-A53C-DF2A8E101D7C}"/>
                </a:ext>
              </a:extLst>
            </p:cNvPr>
            <p:cNvSpPr/>
            <p:nvPr/>
          </p:nvSpPr>
          <p:spPr>
            <a:xfrm>
              <a:off x="2445426" y="896648"/>
              <a:ext cx="2946532" cy="2699760"/>
            </a:xfrm>
            <a:prstGeom prst="bracketPair">
              <a:avLst/>
            </a:prstGeom>
            <a:ln w="57150" cmpd="sng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950C301B-5789-2041-914B-C78E85AEB42E}"/>
                </a:ext>
              </a:extLst>
            </p:cNvPr>
            <p:cNvGrpSpPr/>
            <p:nvPr/>
          </p:nvGrpSpPr>
          <p:grpSpPr>
            <a:xfrm rot="16200000">
              <a:off x="2801770" y="1281415"/>
              <a:ext cx="2296659" cy="1930226"/>
              <a:chOff x="2559726" y="2902363"/>
              <a:chExt cx="1676400" cy="2057400"/>
            </a:xfrm>
          </p:grpSpPr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35A5E32E-C3C8-5A40-941B-D0D2AEF968F0}"/>
                  </a:ext>
                </a:extLst>
              </p:cNvPr>
              <p:cNvCxnSpPr/>
              <p:nvPr/>
            </p:nvCxnSpPr>
            <p:spPr>
              <a:xfrm>
                <a:off x="2559726" y="2902363"/>
                <a:ext cx="457200" cy="0"/>
              </a:xfrm>
              <a:prstGeom prst="line">
                <a:avLst/>
              </a:prstGeom>
              <a:ln w="28575" cmpd="sng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55CC4F93-CEFF-FD42-8B53-A35F7246F02F}"/>
                  </a:ext>
                </a:extLst>
              </p:cNvPr>
              <p:cNvCxnSpPr/>
              <p:nvPr/>
            </p:nvCxnSpPr>
            <p:spPr>
              <a:xfrm>
                <a:off x="3778926" y="2902363"/>
                <a:ext cx="457200" cy="0"/>
              </a:xfrm>
              <a:prstGeom prst="line">
                <a:avLst/>
              </a:prstGeom>
              <a:ln w="28575" cmpd="sng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B158412A-1CEB-AC4D-921C-956624E670E3}"/>
                  </a:ext>
                </a:extLst>
              </p:cNvPr>
              <p:cNvCxnSpPr/>
              <p:nvPr/>
            </p:nvCxnSpPr>
            <p:spPr>
              <a:xfrm>
                <a:off x="2559726" y="3588163"/>
                <a:ext cx="457200" cy="0"/>
              </a:xfrm>
              <a:prstGeom prst="line">
                <a:avLst/>
              </a:prstGeom>
              <a:ln w="28575" cmpd="sng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8FA1377D-2558-AC49-9335-E03BA950D4A4}"/>
                  </a:ext>
                </a:extLst>
              </p:cNvPr>
              <p:cNvCxnSpPr/>
              <p:nvPr/>
            </p:nvCxnSpPr>
            <p:spPr>
              <a:xfrm>
                <a:off x="3778926" y="3588163"/>
                <a:ext cx="457200" cy="0"/>
              </a:xfrm>
              <a:prstGeom prst="line">
                <a:avLst/>
              </a:prstGeom>
              <a:ln w="28575" cmpd="sng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50A7D3A8-1179-794E-95C5-7602300EA820}"/>
                  </a:ext>
                </a:extLst>
              </p:cNvPr>
              <p:cNvCxnSpPr/>
              <p:nvPr/>
            </p:nvCxnSpPr>
            <p:spPr>
              <a:xfrm>
                <a:off x="2559726" y="4959763"/>
                <a:ext cx="457200" cy="0"/>
              </a:xfrm>
              <a:prstGeom prst="line">
                <a:avLst/>
              </a:prstGeom>
              <a:ln w="28575" cmpd="sng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1077606B-E362-964E-B2AA-74893AC91399}"/>
                  </a:ext>
                </a:extLst>
              </p:cNvPr>
              <p:cNvCxnSpPr/>
              <p:nvPr/>
            </p:nvCxnSpPr>
            <p:spPr>
              <a:xfrm>
                <a:off x="3778926" y="4959763"/>
                <a:ext cx="457200" cy="0"/>
              </a:xfrm>
              <a:prstGeom prst="line">
                <a:avLst/>
              </a:prstGeom>
              <a:ln w="28575" cmpd="sng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pic>
          <p:nvPicPr>
            <p:cNvPr id="90" name="Picture 89">
              <a:extLst>
                <a:ext uri="{FF2B5EF4-FFF2-40B4-BE49-F238E27FC236}">
                  <a16:creationId xmlns:a16="http://schemas.microsoft.com/office/drawing/2014/main" id="{7548D649-FBC4-0742-809D-18DAAF217D4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620237" y="2028580"/>
              <a:ext cx="2682091" cy="384682"/>
            </a:xfrm>
            <a:prstGeom prst="rect">
              <a:avLst/>
            </a:prstGeom>
          </p:spPr>
        </p:pic>
      </p:grpSp>
      <p:pic>
        <p:nvPicPr>
          <p:cNvPr id="47" name="Picture 46">
            <a:extLst>
              <a:ext uri="{FF2B5EF4-FFF2-40B4-BE49-F238E27FC236}">
                <a16:creationId xmlns:a16="http://schemas.microsoft.com/office/drawing/2014/main" id="{59E8A51F-4F44-EC4E-B223-7EC2FF27A77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56964" y="5478425"/>
            <a:ext cx="177800" cy="393700"/>
          </a:xfrm>
          <a:prstGeom prst="rect">
            <a:avLst/>
          </a:prstGeom>
        </p:spPr>
      </p:pic>
      <p:pic>
        <p:nvPicPr>
          <p:cNvPr id="93" name="Picture 92">
            <a:extLst>
              <a:ext uri="{FF2B5EF4-FFF2-40B4-BE49-F238E27FC236}">
                <a16:creationId xmlns:a16="http://schemas.microsoft.com/office/drawing/2014/main" id="{B4DD6DCE-2C33-B44C-97C3-401D5A11E8C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30879" y="4823677"/>
            <a:ext cx="265280" cy="1742006"/>
          </a:xfrm>
          <a:prstGeom prst="rect">
            <a:avLst/>
          </a:prstGeom>
        </p:spPr>
      </p:pic>
      <p:sp>
        <p:nvSpPr>
          <p:cNvPr id="94" name="Double Bracket 93">
            <a:extLst>
              <a:ext uri="{FF2B5EF4-FFF2-40B4-BE49-F238E27FC236}">
                <a16:creationId xmlns:a16="http://schemas.microsoft.com/office/drawing/2014/main" id="{7E8B13F2-332D-7C43-AE90-780B76D00ED6}"/>
              </a:ext>
            </a:extLst>
          </p:cNvPr>
          <p:cNvSpPr/>
          <p:nvPr/>
        </p:nvSpPr>
        <p:spPr>
          <a:xfrm>
            <a:off x="5664443" y="4844152"/>
            <a:ext cx="633522" cy="1726587"/>
          </a:xfrm>
          <a:prstGeom prst="bracketPair">
            <a:avLst/>
          </a:prstGeom>
          <a:ln w="57150" cmpd="sng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5" name="Picture 94">
            <a:extLst>
              <a:ext uri="{FF2B5EF4-FFF2-40B4-BE49-F238E27FC236}">
                <a16:creationId xmlns:a16="http://schemas.microsoft.com/office/drawing/2014/main" id="{DFEE84F2-5FCF-DC49-8398-F8AA7245D28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600236" y="5586375"/>
            <a:ext cx="279400" cy="17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2441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Rectangle 80">
            <a:extLst>
              <a:ext uri="{FF2B5EF4-FFF2-40B4-BE49-F238E27FC236}">
                <a16:creationId xmlns:a16="http://schemas.microsoft.com/office/drawing/2014/main" id="{DC6AD631-76F5-894B-9A6E-9C687ACD98FD}"/>
              </a:ext>
            </a:extLst>
          </p:cNvPr>
          <p:cNvSpPr/>
          <p:nvPr/>
        </p:nvSpPr>
        <p:spPr>
          <a:xfrm>
            <a:off x="7940290" y="5754354"/>
            <a:ext cx="3668486" cy="103334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65E59D41-900A-7E4A-8116-15AB2A3855AD}"/>
              </a:ext>
            </a:extLst>
          </p:cNvPr>
          <p:cNvSpPr txBox="1"/>
          <p:nvPr/>
        </p:nvSpPr>
        <p:spPr>
          <a:xfrm>
            <a:off x="8688687" y="6418369"/>
            <a:ext cx="2282997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“Normal Equation”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-6738993"/>
            <a:ext cx="10801350" cy="1325563"/>
          </a:xfrm>
        </p:spPr>
        <p:txBody>
          <a:bodyPr/>
          <a:lstStyle/>
          <a:p>
            <a:r>
              <a:rPr lang="en-US" dirty="0"/>
              <a:t>Geometric Derivation (Bonus Material)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-5413430"/>
            <a:ext cx="10515600" cy="808863"/>
          </a:xfrm>
        </p:spPr>
        <p:txBody>
          <a:bodyPr/>
          <a:lstStyle/>
          <a:p>
            <a:r>
              <a:rPr lang="en-US" dirty="0"/>
              <a:t>Examine the column spaces:</a:t>
            </a:r>
          </a:p>
        </p:txBody>
      </p:sp>
      <p:sp>
        <p:nvSpPr>
          <p:cNvPr id="4" name="Double Bracket 3"/>
          <p:cNvSpPr/>
          <p:nvPr/>
        </p:nvSpPr>
        <p:spPr>
          <a:xfrm>
            <a:off x="2293026" y="-4186533"/>
            <a:ext cx="2946532" cy="2699760"/>
          </a:xfrm>
          <a:prstGeom prst="bracketPair">
            <a:avLst/>
          </a:prstGeom>
          <a:ln w="57150" cmpd="sng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68857" y="-3148456"/>
            <a:ext cx="1130300" cy="368300"/>
          </a:xfrm>
          <a:prstGeom prst="rect">
            <a:avLst/>
          </a:prstGeom>
        </p:spPr>
      </p:pic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8499" y="-3079143"/>
            <a:ext cx="863600" cy="3175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604556" y="-4229973"/>
            <a:ext cx="3463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C0504D"/>
                </a:solidFill>
              </a:rPr>
              <a:t>n</a:t>
            </a:r>
          </a:p>
        </p:txBody>
      </p:sp>
      <p:sp>
        <p:nvSpPr>
          <p:cNvPr id="14" name="Left Brace 13"/>
          <p:cNvSpPr/>
          <p:nvPr/>
        </p:nvSpPr>
        <p:spPr>
          <a:xfrm>
            <a:off x="1910499" y="-4229973"/>
            <a:ext cx="304800" cy="2743200"/>
          </a:xfrm>
          <a:prstGeom prst="leftBrace">
            <a:avLst>
              <a:gd name="adj1" fmla="val 8333"/>
              <a:gd name="adj2" fmla="val 9468"/>
            </a:avLst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Left Brace 14"/>
          <p:cNvSpPr/>
          <p:nvPr/>
        </p:nvSpPr>
        <p:spPr>
          <a:xfrm rot="16200000">
            <a:off x="3613892" y="-2655239"/>
            <a:ext cx="304800" cy="2946532"/>
          </a:xfrm>
          <a:prstGeom prst="leftBrace">
            <a:avLst>
              <a:gd name="adj1" fmla="val 8333"/>
              <a:gd name="adj2" fmla="val 9468"/>
            </a:avLst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2294024" y="-1181973"/>
            <a:ext cx="3463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C0504D"/>
                </a:solidFill>
              </a:rPr>
              <a:t>p</a:t>
            </a:r>
          </a:p>
        </p:txBody>
      </p:sp>
      <p:sp>
        <p:nvSpPr>
          <p:cNvPr id="18" name="Double Bracket 17"/>
          <p:cNvSpPr/>
          <p:nvPr/>
        </p:nvSpPr>
        <p:spPr>
          <a:xfrm>
            <a:off x="8446554" y="-4240303"/>
            <a:ext cx="990600" cy="2699760"/>
          </a:xfrm>
          <a:prstGeom prst="bracketPair">
            <a:avLst/>
          </a:prstGeom>
          <a:ln w="57150" cmpd="sng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83018" y="-3089473"/>
            <a:ext cx="812800" cy="317500"/>
          </a:xfrm>
          <a:prstGeom prst="rect">
            <a:avLst/>
          </a:prstGeom>
        </p:spPr>
      </p:pic>
      <p:pic>
        <p:nvPicPr>
          <p:cNvPr id="20" name="Picture 19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64154" y="-3114873"/>
            <a:ext cx="939800" cy="36830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7839075" y="-4250079"/>
            <a:ext cx="3463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C0504D"/>
                </a:solidFill>
              </a:rPr>
              <a:t>n</a:t>
            </a:r>
          </a:p>
        </p:txBody>
      </p:sp>
      <p:sp>
        <p:nvSpPr>
          <p:cNvPr id="22" name="Left Brace 21"/>
          <p:cNvSpPr/>
          <p:nvPr/>
        </p:nvSpPr>
        <p:spPr>
          <a:xfrm>
            <a:off x="8145018" y="-4250079"/>
            <a:ext cx="304800" cy="2752976"/>
          </a:xfrm>
          <a:prstGeom prst="leftBrace">
            <a:avLst>
              <a:gd name="adj1" fmla="val 8333"/>
              <a:gd name="adj2" fmla="val 9468"/>
            </a:avLst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Left Brace 22"/>
          <p:cNvSpPr/>
          <p:nvPr/>
        </p:nvSpPr>
        <p:spPr>
          <a:xfrm rot="16200000">
            <a:off x="8855799" y="-1593632"/>
            <a:ext cx="304800" cy="712039"/>
          </a:xfrm>
          <a:prstGeom prst="leftBrace">
            <a:avLst>
              <a:gd name="adj1" fmla="val 8333"/>
              <a:gd name="adj2" fmla="val 34242"/>
            </a:avLst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8718760" y="-1192303"/>
            <a:ext cx="3406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C0504D"/>
                </a:solidFill>
              </a:rPr>
              <a:t>1</a:t>
            </a:r>
          </a:p>
        </p:txBody>
      </p:sp>
      <p:grpSp>
        <p:nvGrpSpPr>
          <p:cNvPr id="31" name="Group 30"/>
          <p:cNvGrpSpPr/>
          <p:nvPr/>
        </p:nvGrpSpPr>
        <p:grpSpPr>
          <a:xfrm rot="16200000">
            <a:off x="2649370" y="-3801766"/>
            <a:ext cx="2296659" cy="1930226"/>
            <a:chOff x="2559726" y="2902363"/>
            <a:chExt cx="1676400" cy="2057400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2559726" y="2902363"/>
              <a:ext cx="457200" cy="0"/>
            </a:xfrm>
            <a:prstGeom prst="line">
              <a:avLst/>
            </a:prstGeom>
            <a:ln w="28575" cmpd="sng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/>
            <p:nvPr/>
          </p:nvCxnSpPr>
          <p:spPr>
            <a:xfrm>
              <a:off x="3778926" y="2902363"/>
              <a:ext cx="457200" cy="0"/>
            </a:xfrm>
            <a:prstGeom prst="line">
              <a:avLst/>
            </a:prstGeom>
            <a:ln w="28575" cmpd="sng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>
              <a:off x="2559726" y="3588163"/>
              <a:ext cx="457200" cy="0"/>
            </a:xfrm>
            <a:prstGeom prst="line">
              <a:avLst/>
            </a:prstGeom>
            <a:ln w="28575" cmpd="sng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3778926" y="3588163"/>
              <a:ext cx="457200" cy="0"/>
            </a:xfrm>
            <a:prstGeom prst="line">
              <a:avLst/>
            </a:prstGeom>
            <a:ln w="28575" cmpd="sng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2559726" y="4959763"/>
              <a:ext cx="457200" cy="0"/>
            </a:xfrm>
            <a:prstGeom prst="line">
              <a:avLst/>
            </a:prstGeom>
            <a:ln w="28575" cmpd="sng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3778926" y="4959763"/>
              <a:ext cx="457200" cy="0"/>
            </a:xfrm>
            <a:prstGeom prst="line">
              <a:avLst/>
            </a:prstGeom>
            <a:ln w="28575" cmpd="sng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29" name="Picture 2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41918" y="-4210956"/>
            <a:ext cx="469900" cy="279400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2557467" y="-4772350"/>
            <a:ext cx="2417650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/>
              <a:t>Columns space of X</a:t>
            </a:r>
          </a:p>
        </p:txBody>
      </p:sp>
      <p:sp>
        <p:nvSpPr>
          <p:cNvPr id="33" name="Content Placeholder 2"/>
          <p:cNvSpPr txBox="1">
            <a:spLocks/>
          </p:cNvSpPr>
          <p:nvPr/>
        </p:nvSpPr>
        <p:spPr>
          <a:xfrm>
            <a:off x="873970" y="-660782"/>
            <a:ext cx="10515600" cy="8088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42913" algn="l" defTabSz="914377" rtl="0" eaLnBrk="1" latinLnBrk="0" hangingPunct="1">
              <a:lnSpc>
                <a:spcPct val="90000"/>
              </a:lnSpc>
              <a:spcBef>
                <a:spcPts val="2200"/>
              </a:spcBef>
              <a:buClr>
                <a:schemeClr val="tx1"/>
              </a:buClr>
              <a:buSzPct val="100000"/>
              <a:buFont typeface="Wingdings" charset="2"/>
              <a:buChar char="Ø"/>
              <a:defRPr sz="2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1pPr>
            <a:lvl2pPr marL="914400" indent="-45720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4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2pPr>
            <a:lvl3pPr marL="1373188" indent="-3111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0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3pPr>
            <a:lvl4pPr marL="1830388" indent="-236538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4pPr>
            <a:lvl5pPr marL="2287588" indent="-2349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Linear model </a:t>
            </a:r>
            <a:r>
              <a:rPr lang="en-US" dirty="0">
                <a:sym typeface="Wingdings"/>
              </a:rPr>
              <a:t> Y is a linear combination of columns X</a:t>
            </a:r>
            <a:endParaRPr lang="en-US" dirty="0"/>
          </a:p>
        </p:txBody>
      </p:sp>
      <p:sp>
        <p:nvSpPr>
          <p:cNvPr id="51" name="Content Placeholder 2"/>
          <p:cNvSpPr txBox="1">
            <a:spLocks/>
          </p:cNvSpPr>
          <p:nvPr/>
        </p:nvSpPr>
        <p:spPr>
          <a:xfrm>
            <a:off x="838192" y="2006075"/>
            <a:ext cx="10515600" cy="8088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42913" algn="l" defTabSz="914377" rtl="0" eaLnBrk="1" latinLnBrk="0" hangingPunct="1">
              <a:lnSpc>
                <a:spcPct val="90000"/>
              </a:lnSpc>
              <a:spcBef>
                <a:spcPts val="2200"/>
              </a:spcBef>
              <a:buClr>
                <a:schemeClr val="tx1"/>
              </a:buClr>
              <a:buSzPct val="100000"/>
              <a:buFont typeface="Wingdings" charset="2"/>
              <a:buChar char="Ø"/>
              <a:defRPr sz="2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1pPr>
            <a:lvl2pPr marL="914400" indent="-45720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4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2pPr>
            <a:lvl3pPr marL="1373188" indent="-3111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0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3pPr>
            <a:lvl4pPr marL="1830388" indent="-236538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4pPr>
            <a:lvl5pPr marL="2287588" indent="-2349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Ŷ</a:t>
            </a:r>
            <a:r>
              <a:rPr lang="en-US" dirty="0"/>
              <a:t> is in the subspace spanned by the columns of 𝚽</a:t>
            </a:r>
          </a:p>
        </p:txBody>
      </p:sp>
      <p:cxnSp>
        <p:nvCxnSpPr>
          <p:cNvPr id="58" name="Straight Connector 57"/>
          <p:cNvCxnSpPr/>
          <p:nvPr/>
        </p:nvCxnSpPr>
        <p:spPr>
          <a:xfrm flipV="1">
            <a:off x="2316147" y="4623916"/>
            <a:ext cx="956207" cy="902623"/>
          </a:xfrm>
          <a:prstGeom prst="line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flipH="1">
            <a:off x="2316147" y="5526538"/>
            <a:ext cx="1" cy="1331462"/>
          </a:xfrm>
          <a:prstGeom prst="line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2336852" y="5521774"/>
            <a:ext cx="2384453" cy="4764"/>
          </a:xfrm>
          <a:prstGeom prst="line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7" name="Parallelogram 46"/>
          <p:cNvSpPr/>
          <p:nvPr/>
        </p:nvSpPr>
        <p:spPr>
          <a:xfrm rot="1036562">
            <a:off x="393469" y="3515756"/>
            <a:ext cx="6178408" cy="3229598"/>
          </a:xfrm>
          <a:prstGeom prst="parallelogram">
            <a:avLst>
              <a:gd name="adj" fmla="val 64526"/>
            </a:avLst>
          </a:prstGeom>
          <a:solidFill>
            <a:schemeClr val="accent1">
              <a:alpha val="45000"/>
            </a:schemeClr>
          </a:solidFill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Connector 52"/>
          <p:cNvCxnSpPr/>
          <p:nvPr/>
        </p:nvCxnSpPr>
        <p:spPr>
          <a:xfrm flipV="1">
            <a:off x="2316147" y="2532508"/>
            <a:ext cx="0" cy="2994032"/>
          </a:xfrm>
          <a:prstGeom prst="line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H="1">
            <a:off x="765450" y="5526540"/>
            <a:ext cx="1550697" cy="0"/>
          </a:xfrm>
          <a:prstGeom prst="line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flipH="1">
            <a:off x="1081508" y="5526540"/>
            <a:ext cx="1234640" cy="1088062"/>
          </a:xfrm>
          <a:prstGeom prst="line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23" name="Group 122"/>
          <p:cNvGrpSpPr/>
          <p:nvPr/>
        </p:nvGrpSpPr>
        <p:grpSpPr>
          <a:xfrm>
            <a:off x="2336853" y="2334829"/>
            <a:ext cx="1834678" cy="3186946"/>
            <a:chOff x="2336853" y="2334829"/>
            <a:chExt cx="1834678" cy="3186946"/>
          </a:xfrm>
        </p:grpSpPr>
        <p:cxnSp>
          <p:nvCxnSpPr>
            <p:cNvPr id="74" name="Straight Arrow Connector 73"/>
            <p:cNvCxnSpPr/>
            <p:nvPr/>
          </p:nvCxnSpPr>
          <p:spPr>
            <a:xfrm flipV="1">
              <a:off x="2336853" y="2614464"/>
              <a:ext cx="1834678" cy="2907311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75" name="TextBox 74"/>
            <p:cNvSpPr txBox="1"/>
            <p:nvPr/>
          </p:nvSpPr>
          <p:spPr>
            <a:xfrm>
              <a:off x="3714355" y="2334829"/>
              <a:ext cx="457176" cy="646331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3600"/>
                <a:t>Y</a:t>
              </a:r>
            </a:p>
          </p:txBody>
        </p:sp>
      </p:grpSp>
      <p:grpSp>
        <p:nvGrpSpPr>
          <p:cNvPr id="121" name="Group 120"/>
          <p:cNvGrpSpPr/>
          <p:nvPr/>
        </p:nvGrpSpPr>
        <p:grpSpPr>
          <a:xfrm>
            <a:off x="1719065" y="4219390"/>
            <a:ext cx="3492786" cy="2241521"/>
            <a:chOff x="1719065" y="4219390"/>
            <a:chExt cx="3492786" cy="2241521"/>
          </a:xfrm>
        </p:grpSpPr>
        <p:cxnSp>
          <p:nvCxnSpPr>
            <p:cNvPr id="76" name="Straight Arrow Connector 75"/>
            <p:cNvCxnSpPr/>
            <p:nvPr/>
          </p:nvCxnSpPr>
          <p:spPr>
            <a:xfrm>
              <a:off x="2336851" y="5521775"/>
              <a:ext cx="2384455" cy="324950"/>
            </a:xfrm>
            <a:prstGeom prst="straightConnector1">
              <a:avLst/>
            </a:prstGeom>
            <a:ln w="57150">
              <a:solidFill>
                <a:srgbClr val="0070C0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80" name="Straight Arrow Connector 79"/>
            <p:cNvCxnSpPr/>
            <p:nvPr/>
          </p:nvCxnSpPr>
          <p:spPr>
            <a:xfrm flipH="1" flipV="1">
              <a:off x="1719065" y="4623916"/>
              <a:ext cx="617785" cy="895477"/>
            </a:xfrm>
            <a:prstGeom prst="straightConnector1">
              <a:avLst/>
            </a:prstGeom>
            <a:ln w="57150">
              <a:solidFill>
                <a:srgbClr val="0070C0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83" name="TextBox 82"/>
            <p:cNvSpPr txBox="1"/>
            <p:nvPr/>
          </p:nvSpPr>
          <p:spPr>
            <a:xfrm>
              <a:off x="1764915" y="4219390"/>
              <a:ext cx="684803" cy="58477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𝚽</a:t>
              </a:r>
              <a:r>
                <a:rPr lang="en-US" sz="3200" baseline="30000" dirty="0"/>
                <a:t>1</a:t>
              </a: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4527048" y="5876136"/>
              <a:ext cx="684803" cy="58477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𝚽</a:t>
              </a:r>
              <a:r>
                <a:rPr lang="en-US" sz="3200" baseline="30000" dirty="0"/>
                <a:t>2</a:t>
              </a:r>
            </a:p>
          </p:txBody>
        </p:sp>
      </p:grpSp>
      <p:grpSp>
        <p:nvGrpSpPr>
          <p:cNvPr id="124" name="Group 123"/>
          <p:cNvGrpSpPr/>
          <p:nvPr/>
        </p:nvGrpSpPr>
        <p:grpSpPr>
          <a:xfrm>
            <a:off x="2336850" y="4563672"/>
            <a:ext cx="2038976" cy="962868"/>
            <a:chOff x="2336850" y="4563672"/>
            <a:chExt cx="2038976" cy="962868"/>
          </a:xfrm>
        </p:grpSpPr>
        <p:cxnSp>
          <p:nvCxnSpPr>
            <p:cNvPr id="90" name="Straight Arrow Connector 89"/>
            <p:cNvCxnSpPr/>
            <p:nvPr/>
          </p:nvCxnSpPr>
          <p:spPr>
            <a:xfrm flipV="1">
              <a:off x="2336850" y="4563672"/>
              <a:ext cx="1834681" cy="962868"/>
            </a:xfrm>
            <a:prstGeom prst="straightConnector1">
              <a:avLst/>
            </a:prstGeom>
            <a:ln w="57150">
              <a:solidFill>
                <a:srgbClr val="0070C0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02" name="TextBox 101"/>
            <p:cNvSpPr txBox="1"/>
            <p:nvPr/>
          </p:nvSpPr>
          <p:spPr>
            <a:xfrm>
              <a:off x="3574003" y="4669608"/>
              <a:ext cx="801823" cy="58477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𝚽</a:t>
              </a:r>
              <a:r>
                <a:rPr lang="en-US" sz="3200" dirty="0" err="1"/>
                <a:t>θ</a:t>
              </a:r>
              <a:endParaRPr lang="en-US" sz="3200" dirty="0"/>
            </a:p>
          </p:txBody>
        </p:sp>
      </p:grpSp>
      <p:grpSp>
        <p:nvGrpSpPr>
          <p:cNvPr id="125" name="Group 124"/>
          <p:cNvGrpSpPr/>
          <p:nvPr/>
        </p:nvGrpSpPr>
        <p:grpSpPr>
          <a:xfrm>
            <a:off x="4112331" y="2657995"/>
            <a:ext cx="1782860" cy="1906421"/>
            <a:chOff x="4112331" y="2657995"/>
            <a:chExt cx="1782860" cy="1906421"/>
          </a:xfrm>
        </p:grpSpPr>
        <p:cxnSp>
          <p:nvCxnSpPr>
            <p:cNvPr id="95" name="Straight Arrow Connector 94"/>
            <p:cNvCxnSpPr>
              <a:endCxn id="75" idx="3"/>
            </p:cNvCxnSpPr>
            <p:nvPr/>
          </p:nvCxnSpPr>
          <p:spPr>
            <a:xfrm flipV="1">
              <a:off x="4171531" y="2657995"/>
              <a:ext cx="0" cy="1906421"/>
            </a:xfrm>
            <a:prstGeom prst="straightConnector1">
              <a:avLst/>
            </a:prstGeom>
            <a:ln w="57150"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03" name="TextBox 102"/>
            <p:cNvSpPr txBox="1"/>
            <p:nvPr/>
          </p:nvSpPr>
          <p:spPr>
            <a:xfrm>
              <a:off x="4112331" y="3453626"/>
              <a:ext cx="1782860" cy="58477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rgbClr val="C00000"/>
                  </a:solidFill>
                </a:rPr>
                <a:t>(Y </a:t>
              </a:r>
              <a:r>
                <a:rPr lang="mr-IN" sz="3200" dirty="0">
                  <a:solidFill>
                    <a:srgbClr val="C00000"/>
                  </a:solidFill>
                </a:rPr>
                <a:t>–</a:t>
              </a:r>
              <a:r>
                <a:rPr lang="en-US" sz="3200" dirty="0">
                  <a:solidFill>
                    <a:srgbClr val="C00000"/>
                  </a:solidFill>
                </a:rPr>
                <a:t> 𝚽</a:t>
              </a:r>
              <a:r>
                <a:rPr lang="en-US" sz="3200" dirty="0" err="1">
                  <a:solidFill>
                    <a:srgbClr val="C00000"/>
                  </a:solidFill>
                </a:rPr>
                <a:t>θ</a:t>
              </a:r>
              <a:r>
                <a:rPr lang="en-US" sz="3200" dirty="0">
                  <a:solidFill>
                    <a:srgbClr val="C00000"/>
                  </a:solidFill>
                </a:rPr>
                <a:t>)</a:t>
              </a:r>
            </a:p>
          </p:txBody>
        </p:sp>
      </p:grpSp>
      <p:grpSp>
        <p:nvGrpSpPr>
          <p:cNvPr id="126" name="Group 125"/>
          <p:cNvGrpSpPr/>
          <p:nvPr/>
        </p:nvGrpSpPr>
        <p:grpSpPr>
          <a:xfrm>
            <a:off x="3858858" y="4217543"/>
            <a:ext cx="2908048" cy="699653"/>
            <a:chOff x="3858858" y="4217543"/>
            <a:chExt cx="2908048" cy="699653"/>
          </a:xfrm>
        </p:grpSpPr>
        <p:sp>
          <p:nvSpPr>
            <p:cNvPr id="107" name="Freeform 106"/>
            <p:cNvSpPr/>
            <p:nvPr/>
          </p:nvSpPr>
          <p:spPr>
            <a:xfrm>
              <a:off x="3858858" y="4217543"/>
              <a:ext cx="306658" cy="501395"/>
            </a:xfrm>
            <a:custGeom>
              <a:avLst/>
              <a:gdLst>
                <a:gd name="connsiteX0" fmla="*/ 306658 w 306658"/>
                <a:gd name="connsiteY0" fmla="*/ 0 h 496229"/>
                <a:gd name="connsiteX1" fmla="*/ 0 w 306658"/>
                <a:gd name="connsiteY1" fmla="*/ 161692 h 496229"/>
                <a:gd name="connsiteX2" fmla="*/ 22302 w 306658"/>
                <a:gd name="connsiteY2" fmla="*/ 496229 h 496229"/>
                <a:gd name="connsiteX0" fmla="*/ 306658 w 306658"/>
                <a:gd name="connsiteY0" fmla="*/ 0 h 501395"/>
                <a:gd name="connsiteX1" fmla="*/ 0 w 306658"/>
                <a:gd name="connsiteY1" fmla="*/ 161692 h 501395"/>
                <a:gd name="connsiteX2" fmla="*/ 1638 w 306658"/>
                <a:gd name="connsiteY2" fmla="*/ 501395 h 501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6658" h="501395">
                  <a:moveTo>
                    <a:pt x="306658" y="0"/>
                  </a:moveTo>
                  <a:lnTo>
                    <a:pt x="0" y="161692"/>
                  </a:lnTo>
                  <a:lnTo>
                    <a:pt x="1638" y="501395"/>
                  </a:lnTo>
                </a:path>
              </a:pathLst>
            </a:custGeom>
            <a:ln>
              <a:prstDash val="sysDash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TextBox 107"/>
            <p:cNvSpPr txBox="1"/>
            <p:nvPr/>
          </p:nvSpPr>
          <p:spPr>
            <a:xfrm>
              <a:off x="4257886" y="4270865"/>
              <a:ext cx="2509020" cy="646331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dirty="0"/>
                <a:t>Normal to subspace </a:t>
              </a:r>
            </a:p>
            <a:p>
              <a:r>
                <a:rPr lang="en-US" dirty="0"/>
                <a:t>Spanned by 𝚽</a:t>
              </a:r>
            </a:p>
          </p:txBody>
        </p:sp>
      </p:grpSp>
      <p:sp>
        <p:nvSpPr>
          <p:cNvPr id="120" name="TextBox 119"/>
          <p:cNvSpPr txBox="1"/>
          <p:nvPr/>
        </p:nvSpPr>
        <p:spPr>
          <a:xfrm rot="19208450">
            <a:off x="-532356" y="3982624"/>
            <a:ext cx="4400564" cy="4001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000" dirty="0"/>
              <a:t>Subspace spanned by 𝚽</a:t>
            </a:r>
            <a:r>
              <a:rPr lang="en-US" sz="2000" baseline="30000" dirty="0"/>
              <a:t>1</a:t>
            </a:r>
            <a:r>
              <a:rPr lang="en-US" sz="2000" dirty="0"/>
              <a:t> and 𝚽</a:t>
            </a:r>
            <a:r>
              <a:rPr lang="en-US" sz="2000" baseline="30000" dirty="0"/>
              <a:t>2</a:t>
            </a:r>
          </a:p>
        </p:txBody>
      </p:sp>
      <p:pic>
        <p:nvPicPr>
          <p:cNvPr id="131" name="Picture 13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49493" y="-3070160"/>
            <a:ext cx="2438400" cy="355600"/>
          </a:xfrm>
          <a:prstGeom prst="rect">
            <a:avLst/>
          </a:prstGeom>
        </p:spPr>
      </p:pic>
      <p:sp>
        <p:nvSpPr>
          <p:cNvPr id="86" name="Rectangle 85">
            <a:extLst>
              <a:ext uri="{FF2B5EF4-FFF2-40B4-BE49-F238E27FC236}">
                <a16:creationId xmlns:a16="http://schemas.microsoft.com/office/drawing/2014/main" id="{01D7941F-B1D6-3140-AB9C-3A57EF4223D1}"/>
              </a:ext>
            </a:extLst>
          </p:cNvPr>
          <p:cNvSpPr/>
          <p:nvPr/>
        </p:nvSpPr>
        <p:spPr>
          <a:xfrm rot="16200000">
            <a:off x="8536321" y="863471"/>
            <a:ext cx="1474816" cy="916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ight Arrow 87">
            <a:extLst>
              <a:ext uri="{FF2B5EF4-FFF2-40B4-BE49-F238E27FC236}">
                <a16:creationId xmlns:a16="http://schemas.microsoft.com/office/drawing/2014/main" id="{0A32D312-F23A-A141-9FA8-1B1A88A15096}"/>
              </a:ext>
            </a:extLst>
          </p:cNvPr>
          <p:cNvSpPr/>
          <p:nvPr/>
        </p:nvSpPr>
        <p:spPr>
          <a:xfrm>
            <a:off x="4553549" y="668637"/>
            <a:ext cx="313150" cy="4445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9" name="Picture 88">
            <a:extLst>
              <a:ext uri="{FF2B5EF4-FFF2-40B4-BE49-F238E27FC236}">
                <a16:creationId xmlns:a16="http://schemas.microsoft.com/office/drawing/2014/main" id="{6FA2E076-DF23-4747-A0C4-27E13DCA1D0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52096" y="585466"/>
            <a:ext cx="2658491" cy="476377"/>
          </a:xfrm>
          <a:prstGeom prst="rect">
            <a:avLst/>
          </a:prstGeom>
        </p:spPr>
      </p:pic>
      <p:grpSp>
        <p:nvGrpSpPr>
          <p:cNvPr id="91" name="Group 90">
            <a:extLst>
              <a:ext uri="{FF2B5EF4-FFF2-40B4-BE49-F238E27FC236}">
                <a16:creationId xmlns:a16="http://schemas.microsoft.com/office/drawing/2014/main" id="{F80A9AEB-8236-BF43-976F-1E01960B60B7}"/>
              </a:ext>
            </a:extLst>
          </p:cNvPr>
          <p:cNvGrpSpPr/>
          <p:nvPr/>
        </p:nvGrpSpPr>
        <p:grpSpPr>
          <a:xfrm>
            <a:off x="6991963" y="180130"/>
            <a:ext cx="1749955" cy="1603396"/>
            <a:chOff x="2445426" y="896648"/>
            <a:chExt cx="2946532" cy="2699760"/>
          </a:xfrm>
        </p:grpSpPr>
        <p:sp>
          <p:nvSpPr>
            <p:cNvPr id="92" name="Double Bracket 91">
              <a:extLst>
                <a:ext uri="{FF2B5EF4-FFF2-40B4-BE49-F238E27FC236}">
                  <a16:creationId xmlns:a16="http://schemas.microsoft.com/office/drawing/2014/main" id="{7F26EDDD-2459-D14F-841F-00678965849F}"/>
                </a:ext>
              </a:extLst>
            </p:cNvPr>
            <p:cNvSpPr/>
            <p:nvPr/>
          </p:nvSpPr>
          <p:spPr>
            <a:xfrm>
              <a:off x="2445426" y="896648"/>
              <a:ext cx="2946532" cy="2699760"/>
            </a:xfrm>
            <a:prstGeom prst="bracketPair">
              <a:avLst/>
            </a:prstGeom>
            <a:ln w="57150" cmpd="sng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F7F55B13-AB1E-8E4C-8FF8-86D257D820F2}"/>
                </a:ext>
              </a:extLst>
            </p:cNvPr>
            <p:cNvGrpSpPr/>
            <p:nvPr/>
          </p:nvGrpSpPr>
          <p:grpSpPr>
            <a:xfrm rot="16200000">
              <a:off x="2801770" y="1281415"/>
              <a:ext cx="2296659" cy="1930226"/>
              <a:chOff x="2559726" y="2902363"/>
              <a:chExt cx="1676400" cy="2057400"/>
            </a:xfrm>
          </p:grpSpPr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39996045-FC68-044A-9821-FE52E14D265E}"/>
                  </a:ext>
                </a:extLst>
              </p:cNvPr>
              <p:cNvCxnSpPr/>
              <p:nvPr/>
            </p:nvCxnSpPr>
            <p:spPr>
              <a:xfrm>
                <a:off x="2559726" y="2902363"/>
                <a:ext cx="457200" cy="0"/>
              </a:xfrm>
              <a:prstGeom prst="line">
                <a:avLst/>
              </a:prstGeom>
              <a:ln w="28575" cmpd="sng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AE0C0F64-E90C-4A4A-AC19-505B1D53D54C}"/>
                  </a:ext>
                </a:extLst>
              </p:cNvPr>
              <p:cNvCxnSpPr/>
              <p:nvPr/>
            </p:nvCxnSpPr>
            <p:spPr>
              <a:xfrm>
                <a:off x="3778926" y="2902363"/>
                <a:ext cx="457200" cy="0"/>
              </a:xfrm>
              <a:prstGeom prst="line">
                <a:avLst/>
              </a:prstGeom>
              <a:ln w="28575" cmpd="sng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FF2B5EF4-FFF2-40B4-BE49-F238E27FC236}">
                    <a16:creationId xmlns:a16="http://schemas.microsoft.com/office/drawing/2014/main" id="{B5D0F4FE-268B-FC48-8FC9-9357F4AC097C}"/>
                  </a:ext>
                </a:extLst>
              </p:cNvPr>
              <p:cNvCxnSpPr/>
              <p:nvPr/>
            </p:nvCxnSpPr>
            <p:spPr>
              <a:xfrm>
                <a:off x="2559726" y="3588163"/>
                <a:ext cx="457200" cy="0"/>
              </a:xfrm>
              <a:prstGeom prst="line">
                <a:avLst/>
              </a:prstGeom>
              <a:ln w="28575" cmpd="sng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FF2B5EF4-FFF2-40B4-BE49-F238E27FC236}">
                    <a16:creationId xmlns:a16="http://schemas.microsoft.com/office/drawing/2014/main" id="{E0D950BC-A228-854F-835B-4EDA9A35FD61}"/>
                  </a:ext>
                </a:extLst>
              </p:cNvPr>
              <p:cNvCxnSpPr/>
              <p:nvPr/>
            </p:nvCxnSpPr>
            <p:spPr>
              <a:xfrm>
                <a:off x="3778926" y="3588163"/>
                <a:ext cx="457200" cy="0"/>
              </a:xfrm>
              <a:prstGeom prst="line">
                <a:avLst/>
              </a:prstGeom>
              <a:ln w="28575" cmpd="sng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FF2B5EF4-FFF2-40B4-BE49-F238E27FC236}">
                    <a16:creationId xmlns:a16="http://schemas.microsoft.com/office/drawing/2014/main" id="{30968E5C-BBC8-CD4A-893C-045494294D0B}"/>
                  </a:ext>
                </a:extLst>
              </p:cNvPr>
              <p:cNvCxnSpPr/>
              <p:nvPr/>
            </p:nvCxnSpPr>
            <p:spPr>
              <a:xfrm>
                <a:off x="2559726" y="4959763"/>
                <a:ext cx="457200" cy="0"/>
              </a:xfrm>
              <a:prstGeom prst="line">
                <a:avLst/>
              </a:prstGeom>
              <a:ln w="28575" cmpd="sng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id="{896926E9-B968-F346-AB89-1E3575A36474}"/>
                  </a:ext>
                </a:extLst>
              </p:cNvPr>
              <p:cNvCxnSpPr/>
              <p:nvPr/>
            </p:nvCxnSpPr>
            <p:spPr>
              <a:xfrm>
                <a:off x="3778926" y="4959763"/>
                <a:ext cx="457200" cy="0"/>
              </a:xfrm>
              <a:prstGeom prst="line">
                <a:avLst/>
              </a:prstGeom>
              <a:ln w="28575" cmpd="sng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58DBDA90-47E6-7D47-91DE-6CAC7C32CBC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620237" y="2028580"/>
              <a:ext cx="2682091" cy="384682"/>
            </a:xfrm>
            <a:prstGeom prst="rect">
              <a:avLst/>
            </a:prstGeom>
          </p:spPr>
        </p:pic>
      </p:grpSp>
      <p:pic>
        <p:nvPicPr>
          <p:cNvPr id="104" name="Picture 103">
            <a:extLst>
              <a:ext uri="{FF2B5EF4-FFF2-40B4-BE49-F238E27FC236}">
                <a16:creationId xmlns:a16="http://schemas.microsoft.com/office/drawing/2014/main" id="{47398B6D-06E6-8F4C-A449-2AB677AC6A4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57028" y="798788"/>
            <a:ext cx="177800" cy="393700"/>
          </a:xfrm>
          <a:prstGeom prst="rect">
            <a:avLst/>
          </a:prstGeom>
        </p:spPr>
      </p:pic>
      <p:pic>
        <p:nvPicPr>
          <p:cNvPr id="105" name="Picture 104">
            <a:extLst>
              <a:ext uri="{FF2B5EF4-FFF2-40B4-BE49-F238E27FC236}">
                <a16:creationId xmlns:a16="http://schemas.microsoft.com/office/drawing/2014/main" id="{E0AB3512-BE9C-6B4D-835F-D212EA2660D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630943" y="144040"/>
            <a:ext cx="265280" cy="1742006"/>
          </a:xfrm>
          <a:prstGeom prst="rect">
            <a:avLst/>
          </a:prstGeom>
        </p:spPr>
      </p:pic>
      <p:sp>
        <p:nvSpPr>
          <p:cNvPr id="106" name="Double Bracket 105">
            <a:extLst>
              <a:ext uri="{FF2B5EF4-FFF2-40B4-BE49-F238E27FC236}">
                <a16:creationId xmlns:a16="http://schemas.microsoft.com/office/drawing/2014/main" id="{387F5110-298C-1D4A-84EB-58C323B8069C}"/>
              </a:ext>
            </a:extLst>
          </p:cNvPr>
          <p:cNvSpPr/>
          <p:nvPr/>
        </p:nvSpPr>
        <p:spPr>
          <a:xfrm>
            <a:off x="5464507" y="164515"/>
            <a:ext cx="633522" cy="1726587"/>
          </a:xfrm>
          <a:prstGeom prst="bracketPair">
            <a:avLst/>
          </a:prstGeom>
          <a:ln w="57150" cmpd="sng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9" name="Picture 108">
            <a:extLst>
              <a:ext uri="{FF2B5EF4-FFF2-40B4-BE49-F238E27FC236}">
                <a16:creationId xmlns:a16="http://schemas.microsoft.com/office/drawing/2014/main" id="{BB61B74F-8D41-3346-B95A-99C42CC4C7C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400300" y="906738"/>
            <a:ext cx="279400" cy="177800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1517B9FE-DEA1-3347-B22A-F4C854033163}"/>
              </a:ext>
            </a:extLst>
          </p:cNvPr>
          <p:cNvGrpSpPr/>
          <p:nvPr/>
        </p:nvGrpSpPr>
        <p:grpSpPr>
          <a:xfrm>
            <a:off x="6914715" y="2904848"/>
            <a:ext cx="4474855" cy="1389860"/>
            <a:chOff x="6914715" y="2904848"/>
            <a:chExt cx="4474855" cy="1389860"/>
          </a:xfrm>
        </p:grpSpPr>
        <p:grpSp>
          <p:nvGrpSpPr>
            <p:cNvPr id="130" name="Group 129"/>
            <p:cNvGrpSpPr/>
            <p:nvPr/>
          </p:nvGrpSpPr>
          <p:grpSpPr>
            <a:xfrm>
              <a:off x="6914715" y="2904848"/>
              <a:ext cx="4474855" cy="1389860"/>
              <a:chOff x="6914715" y="2904848"/>
              <a:chExt cx="4474855" cy="1389860"/>
            </a:xfrm>
          </p:grpSpPr>
          <p:sp>
            <p:nvSpPr>
              <p:cNvPr id="110" name="Right Arrow 109"/>
              <p:cNvSpPr/>
              <p:nvPr/>
            </p:nvSpPr>
            <p:spPr>
              <a:xfrm>
                <a:off x="6914715" y="3850208"/>
                <a:ext cx="313150" cy="444500"/>
              </a:xfrm>
              <a:prstGeom prst="rightArrow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TextBox 117"/>
              <p:cNvSpPr txBox="1"/>
              <p:nvPr/>
            </p:nvSpPr>
            <p:spPr>
              <a:xfrm>
                <a:off x="7498991" y="3012992"/>
                <a:ext cx="2885726" cy="369332"/>
              </a:xfrm>
              <a:prstGeom prst="rect">
                <a:avLst/>
              </a:prstGeom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Definition </a:t>
                </a:r>
                <a:r>
                  <a:rPr lang="en-US"/>
                  <a:t>of orthogonal </a:t>
                </a:r>
                <a:endParaRPr lang="en-US" dirty="0"/>
              </a:p>
            </p:txBody>
          </p:sp>
          <p:sp>
            <p:nvSpPr>
              <p:cNvPr id="119" name="Rectangle 118"/>
              <p:cNvSpPr/>
              <p:nvPr/>
            </p:nvSpPr>
            <p:spPr>
              <a:xfrm>
                <a:off x="7450625" y="2904848"/>
                <a:ext cx="3938945" cy="1167609"/>
              </a:xfrm>
              <a:prstGeom prst="rect">
                <a:avLst/>
              </a:prstGeom>
              <a:noFill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7794FA6B-D928-9B45-9FB5-B7EF5D415D7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7984857" y="3496228"/>
              <a:ext cx="2870200" cy="457200"/>
            </a:xfrm>
            <a:prstGeom prst="rect">
              <a:avLst/>
            </a:prstGeom>
          </p:spPr>
        </p:pic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948DF2D4-BA46-1941-A259-F7539B0F8FBE}"/>
              </a:ext>
            </a:extLst>
          </p:cNvPr>
          <p:cNvGrpSpPr/>
          <p:nvPr/>
        </p:nvGrpSpPr>
        <p:grpSpPr>
          <a:xfrm>
            <a:off x="7248193" y="4471229"/>
            <a:ext cx="4127500" cy="1917700"/>
            <a:chOff x="7248193" y="4471229"/>
            <a:chExt cx="4127500" cy="1917700"/>
          </a:xfrm>
        </p:grpSpPr>
        <p:sp>
          <p:nvSpPr>
            <p:cNvPr id="117" name="TextBox 116"/>
            <p:cNvSpPr txBox="1"/>
            <p:nvPr/>
          </p:nvSpPr>
          <p:spPr>
            <a:xfrm>
              <a:off x="9886025" y="4985123"/>
              <a:ext cx="1269899" cy="646331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dirty="0"/>
                <a:t>Normal </a:t>
              </a:r>
            </a:p>
            <a:p>
              <a:r>
                <a:rPr lang="en-US" dirty="0"/>
                <a:t>Equations</a:t>
              </a: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CC1253D4-812A-1C47-B86D-86FC7E2F68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7248193" y="4471229"/>
              <a:ext cx="4127500" cy="19177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379927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 animBg="1"/>
      <p:bldP spid="82" grpId="0"/>
      <p:bldP spid="47" grpId="0" animBg="1"/>
      <p:bldP spid="120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C244FB-ABAA-4241-A444-BEEE5159B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Least Squares Regression in Practice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ECC730-6B52-D746-95E7-91F9CF8403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optimized software packages</a:t>
            </a:r>
          </a:p>
          <a:p>
            <a:pPr lvl="1"/>
            <a:r>
              <a:rPr lang="en-US" dirty="0"/>
              <a:t>Address numerical issues with matrix inversion</a:t>
            </a:r>
          </a:p>
          <a:p>
            <a:r>
              <a:rPr lang="en-US" dirty="0"/>
              <a:t>Incorporate some form of regularization </a:t>
            </a:r>
          </a:p>
          <a:p>
            <a:pPr lvl="1"/>
            <a:r>
              <a:rPr lang="en-US" dirty="0"/>
              <a:t>Address issues of collinearity </a:t>
            </a:r>
          </a:p>
          <a:p>
            <a:pPr lvl="1"/>
            <a:r>
              <a:rPr lang="en-US" dirty="0"/>
              <a:t>Produce more robust models</a:t>
            </a:r>
          </a:p>
          <a:p>
            <a:r>
              <a:rPr lang="en-US" dirty="0"/>
              <a:t>We will be using </a:t>
            </a:r>
            <a:r>
              <a:rPr lang="en-US" dirty="0" err="1"/>
              <a:t>scikit</a:t>
            </a:r>
            <a:r>
              <a:rPr lang="en-US" dirty="0"/>
              <a:t>-learn:</a:t>
            </a:r>
          </a:p>
          <a:p>
            <a:pPr lvl="1"/>
            <a:r>
              <a:rPr lang="en-US" dirty="0">
                <a:hlinkClick r:id="rId2"/>
              </a:rPr>
              <a:t>http://scikit-learn.org/stable/modules/linear_model.html</a:t>
            </a:r>
            <a:endParaRPr lang="en-US" dirty="0"/>
          </a:p>
          <a:p>
            <a:pPr lvl="1"/>
            <a:r>
              <a:rPr lang="en-US" dirty="0"/>
              <a:t>See Homework 6 for details!</a:t>
            </a:r>
          </a:p>
        </p:txBody>
      </p:sp>
    </p:spTree>
    <p:extLst>
      <p:ext uri="{BB962C8B-B14F-4D97-AF65-F5344CB8AC3E}">
        <p14:creationId xmlns:p14="http://schemas.microsoft.com/office/powerpoint/2010/main" val="2495074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55FE26-054B-4247-9DFD-439C852DF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Daily Quiz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6ED4F4-CC34-B84C-BFBD-A98AB28575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762300"/>
          </a:xfrm>
        </p:spPr>
        <p:txBody>
          <a:bodyPr/>
          <a:lstStyle/>
          <a:p>
            <a:r>
              <a:rPr lang="en-US" dirty="0"/>
              <a:t>Which of the following are </a:t>
            </a:r>
            <a:r>
              <a:rPr lang="en-US" b="1" dirty="0"/>
              <a:t>not</a:t>
            </a:r>
            <a:r>
              <a:rPr lang="en-US" dirty="0"/>
              <a:t> linear models: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207552-28BE-3E4A-8099-25C07DE391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1515" y="2767314"/>
            <a:ext cx="5562600" cy="3403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AEB3F5D-5245-7F4E-BFCE-956ED6A8CC82}"/>
              </a:ext>
            </a:extLst>
          </p:cNvPr>
          <p:cNvSpPr txBox="1"/>
          <p:nvPr/>
        </p:nvSpPr>
        <p:spPr>
          <a:xfrm>
            <a:off x="2518913" y="2915729"/>
            <a:ext cx="792205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5"/>
                </a:solidFill>
              </a:rPr>
              <a:t>(A)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53482C-4245-C645-BE60-2A7085B4CF44}"/>
              </a:ext>
            </a:extLst>
          </p:cNvPr>
          <p:cNvSpPr txBox="1"/>
          <p:nvPr/>
        </p:nvSpPr>
        <p:spPr>
          <a:xfrm>
            <a:off x="2518912" y="3828307"/>
            <a:ext cx="724878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5"/>
                </a:solidFill>
              </a:rPr>
              <a:t>(B)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0646BC-E57F-624A-A78C-DCF141D79BC6}"/>
              </a:ext>
            </a:extLst>
          </p:cNvPr>
          <p:cNvSpPr txBox="1"/>
          <p:nvPr/>
        </p:nvSpPr>
        <p:spPr>
          <a:xfrm>
            <a:off x="2518911" y="4464841"/>
            <a:ext cx="822661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5"/>
                </a:solidFill>
              </a:rPr>
              <a:t>(C)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777668-0A12-D64B-A9B5-BE6D2A9E984A}"/>
              </a:ext>
            </a:extLst>
          </p:cNvPr>
          <p:cNvSpPr txBox="1"/>
          <p:nvPr/>
        </p:nvSpPr>
        <p:spPr>
          <a:xfrm>
            <a:off x="2518910" y="5361075"/>
            <a:ext cx="792205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5"/>
                </a:solidFill>
              </a:rPr>
              <a:t>(D)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7B50783-0578-AD46-8B96-8442729291BA}"/>
              </a:ext>
            </a:extLst>
          </p:cNvPr>
          <p:cNvSpPr/>
          <p:nvPr/>
        </p:nvSpPr>
        <p:spPr>
          <a:xfrm>
            <a:off x="4824448" y="585245"/>
            <a:ext cx="667201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hlinkClick r:id="rId4"/>
              </a:rPr>
              <a:t>http://bit.ly/ds100-sp18-lin</a:t>
            </a:r>
            <a:r>
              <a:rPr lang="en-US" sz="4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9459791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2D02C2E-51A1-764D-8B90-8AD7D523C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Notebook Demo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BD106D-4FCD-6740-8C1D-CD576E4B3F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38633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4845" y="1497523"/>
            <a:ext cx="4493202" cy="831382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1274845" y="3226988"/>
            <a:ext cx="4269856" cy="2247816"/>
            <a:chOff x="214593" y="4503343"/>
            <a:chExt cx="4036448" cy="2124940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28" t="18744" b="10542"/>
            <a:stretch/>
          </p:blipFill>
          <p:spPr>
            <a:xfrm>
              <a:off x="214593" y="4503343"/>
              <a:ext cx="4036448" cy="1940274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946799" y="6258951"/>
              <a:ext cx="1657826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/>
                <a:t>Gaussian RBF</a:t>
              </a: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5205" y="355385"/>
            <a:ext cx="11296136" cy="6421173"/>
          </a:xfrm>
        </p:spPr>
        <p:txBody>
          <a:bodyPr>
            <a:normAutofit/>
          </a:bodyPr>
          <a:lstStyle/>
          <a:p>
            <a:r>
              <a:rPr lang="en-US" b="1" dirty="0"/>
              <a:t>Generic Features: </a:t>
            </a:r>
            <a:r>
              <a:rPr lang="en-US" i="1" dirty="0"/>
              <a:t>increase model expressivity</a:t>
            </a:r>
          </a:p>
          <a:p>
            <a:pPr lvl="1"/>
            <a:r>
              <a:rPr lang="en-US" b="1" dirty="0"/>
              <a:t>Gaussian Radial Basis Functions:</a:t>
            </a:r>
          </a:p>
          <a:p>
            <a:pPr lvl="1"/>
            <a:endParaRPr lang="en-US" b="1" dirty="0"/>
          </a:p>
          <a:p>
            <a:pPr lvl="1"/>
            <a:endParaRPr lang="en-US" b="1" dirty="0"/>
          </a:p>
          <a:p>
            <a:pPr lvl="1"/>
            <a:endParaRPr lang="en-US" b="1" dirty="0"/>
          </a:p>
          <a:p>
            <a:pPr lvl="1"/>
            <a:endParaRPr lang="en-US" b="1" dirty="0"/>
          </a:p>
          <a:p>
            <a:pPr>
              <a:lnSpc>
                <a:spcPct val="100000"/>
              </a:lnSpc>
            </a:pPr>
            <a:endParaRPr lang="en-US" b="1" dirty="0"/>
          </a:p>
          <a:p>
            <a:pPr>
              <a:lnSpc>
                <a:spcPct val="100000"/>
              </a:lnSpc>
            </a:pPr>
            <a:endParaRPr lang="en-US" b="1" dirty="0"/>
          </a:p>
          <a:p>
            <a:pPr>
              <a:lnSpc>
                <a:spcPct val="100000"/>
              </a:lnSpc>
            </a:pP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3273" y="2642613"/>
            <a:ext cx="5315430" cy="2832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68309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Training</a:t>
            </a:r>
            <a:r>
              <a:rPr lang="en-US" dirty="0"/>
              <a:t> Error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502608" y="4341167"/>
            <a:ext cx="1808508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400" dirty="0"/>
              <a:t>Impressive!</a:t>
            </a:r>
          </a:p>
        </p:txBody>
      </p:sp>
      <p:sp>
        <p:nvSpPr>
          <p:cNvPr id="7" name="Left Arrow 6"/>
          <p:cNvSpPr/>
          <p:nvPr/>
        </p:nvSpPr>
        <p:spPr>
          <a:xfrm>
            <a:off x="9193482" y="4456089"/>
            <a:ext cx="344953" cy="231820"/>
          </a:xfrm>
          <a:prstGeom prst="leftArrow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3819" y="1558290"/>
            <a:ext cx="7785100" cy="483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566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t="13607"/>
          <a:stretch/>
        </p:blipFill>
        <p:spPr>
          <a:xfrm>
            <a:off x="1399311" y="1646238"/>
            <a:ext cx="9954489" cy="48399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Training</a:t>
            </a:r>
            <a:r>
              <a:rPr lang="en-US" dirty="0"/>
              <a:t> vs </a:t>
            </a:r>
            <a:r>
              <a:rPr lang="en-US" b="1" dirty="0"/>
              <a:t>Test</a:t>
            </a:r>
            <a:r>
              <a:rPr lang="en-US" dirty="0"/>
              <a:t> Error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844348" y="2361764"/>
            <a:ext cx="4903907" cy="6463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600" dirty="0"/>
              <a:t>Failure </a:t>
            </a:r>
            <a:r>
              <a:rPr lang="en-US" sz="3600"/>
              <a:t>to Generalize!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976317" y="3826012"/>
            <a:ext cx="1943161" cy="83099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400" dirty="0"/>
              <a:t>Impressively</a:t>
            </a:r>
          </a:p>
          <a:p>
            <a:r>
              <a:rPr lang="en-US" sz="2400" dirty="0"/>
              <a:t>Bad! </a:t>
            </a:r>
            <a:r>
              <a:rPr lang="en-US" sz="2400" dirty="0">
                <a:sym typeface="Wingdings"/>
              </a:rPr>
              <a:t></a:t>
            </a:r>
            <a:endParaRPr lang="en-US" sz="2400" dirty="0"/>
          </a:p>
        </p:txBody>
      </p:sp>
      <p:sp>
        <p:nvSpPr>
          <p:cNvPr id="6" name="Left Arrow 5"/>
          <p:cNvSpPr/>
          <p:nvPr/>
        </p:nvSpPr>
        <p:spPr>
          <a:xfrm>
            <a:off x="9631364" y="4121238"/>
            <a:ext cx="344953" cy="231820"/>
          </a:xfrm>
          <a:prstGeom prst="lef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649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Training</a:t>
            </a:r>
            <a:r>
              <a:rPr lang="en-US" dirty="0"/>
              <a:t> vs </a:t>
            </a:r>
            <a:r>
              <a:rPr lang="en-US" b="1" dirty="0"/>
              <a:t>Test</a:t>
            </a:r>
            <a:r>
              <a:rPr lang="en-US" dirty="0"/>
              <a:t> Error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2885948" y="1886940"/>
            <a:ext cx="0" cy="4046706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>
            <a:off x="2574663" y="5602905"/>
            <a:ext cx="749354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292084" y="5602905"/>
            <a:ext cx="5161991" cy="707886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4000" dirty="0"/>
              <a:t>Model </a:t>
            </a:r>
            <a:r>
              <a:rPr lang="en-US" sz="4000"/>
              <a:t>“complexity”</a:t>
            </a:r>
          </a:p>
        </p:txBody>
      </p:sp>
      <p:sp>
        <p:nvSpPr>
          <p:cNvPr id="8" name="TextBox 7"/>
          <p:cNvSpPr txBox="1"/>
          <p:nvPr/>
        </p:nvSpPr>
        <p:spPr>
          <a:xfrm rot="16200000">
            <a:off x="1747024" y="3390980"/>
            <a:ext cx="1258678" cy="707886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4000" dirty="0"/>
              <a:t>Error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3197234" y="2246864"/>
            <a:ext cx="6839854" cy="2918298"/>
            <a:chOff x="3197234" y="2246864"/>
            <a:chExt cx="6839854" cy="2918298"/>
          </a:xfrm>
        </p:grpSpPr>
        <p:sp>
          <p:nvSpPr>
            <p:cNvPr id="9" name="Freeform 8"/>
            <p:cNvSpPr/>
            <p:nvPr/>
          </p:nvSpPr>
          <p:spPr>
            <a:xfrm>
              <a:off x="3197234" y="2246864"/>
              <a:ext cx="6556443" cy="2918298"/>
            </a:xfrm>
            <a:custGeom>
              <a:avLst/>
              <a:gdLst>
                <a:gd name="connsiteX0" fmla="*/ 92234 w 6648677"/>
                <a:gd name="connsiteY0" fmla="*/ 0 h 2918298"/>
                <a:gd name="connsiteX1" fmla="*/ 909358 w 6648677"/>
                <a:gd name="connsiteY1" fmla="*/ 1906621 h 2918298"/>
                <a:gd name="connsiteX2" fmla="*/ 6648677 w 6648677"/>
                <a:gd name="connsiteY2" fmla="*/ 2918298 h 2918298"/>
                <a:gd name="connsiteX0" fmla="*/ 11848 w 6568291"/>
                <a:gd name="connsiteY0" fmla="*/ 0 h 2918298"/>
                <a:gd name="connsiteX1" fmla="*/ 2054657 w 6568291"/>
                <a:gd name="connsiteY1" fmla="*/ 2178995 h 2918298"/>
                <a:gd name="connsiteX2" fmla="*/ 6568291 w 6568291"/>
                <a:gd name="connsiteY2" fmla="*/ 2918298 h 2918298"/>
                <a:gd name="connsiteX0" fmla="*/ 0 w 6556443"/>
                <a:gd name="connsiteY0" fmla="*/ 0 h 2918298"/>
                <a:gd name="connsiteX1" fmla="*/ 2042809 w 6556443"/>
                <a:gd name="connsiteY1" fmla="*/ 2178995 h 2918298"/>
                <a:gd name="connsiteX2" fmla="*/ 6556443 w 6556443"/>
                <a:gd name="connsiteY2" fmla="*/ 2918298 h 2918298"/>
                <a:gd name="connsiteX0" fmla="*/ 0 w 6556443"/>
                <a:gd name="connsiteY0" fmla="*/ 0 h 2918298"/>
                <a:gd name="connsiteX1" fmla="*/ 6556443 w 6556443"/>
                <a:gd name="connsiteY1" fmla="*/ 2918298 h 2918298"/>
                <a:gd name="connsiteX0" fmla="*/ 0 w 6556443"/>
                <a:gd name="connsiteY0" fmla="*/ 0 h 2918298"/>
                <a:gd name="connsiteX1" fmla="*/ 6556443 w 6556443"/>
                <a:gd name="connsiteY1" fmla="*/ 2918298 h 2918298"/>
                <a:gd name="connsiteX0" fmla="*/ 0 w 6556443"/>
                <a:gd name="connsiteY0" fmla="*/ 0 h 2918298"/>
                <a:gd name="connsiteX1" fmla="*/ 6556443 w 6556443"/>
                <a:gd name="connsiteY1" fmla="*/ 2918298 h 2918298"/>
                <a:gd name="connsiteX0" fmla="*/ 0 w 6556443"/>
                <a:gd name="connsiteY0" fmla="*/ 0 h 2918298"/>
                <a:gd name="connsiteX1" fmla="*/ 6556443 w 6556443"/>
                <a:gd name="connsiteY1" fmla="*/ 2918298 h 2918298"/>
                <a:gd name="connsiteX0" fmla="*/ 0 w 6556443"/>
                <a:gd name="connsiteY0" fmla="*/ 0 h 2918298"/>
                <a:gd name="connsiteX1" fmla="*/ 6556443 w 6556443"/>
                <a:gd name="connsiteY1" fmla="*/ 2918298 h 2918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6443" h="2918298">
                  <a:moveTo>
                    <a:pt x="0" y="0"/>
                  </a:moveTo>
                  <a:cubicBezTo>
                    <a:pt x="1854740" y="1984443"/>
                    <a:pt x="1822315" y="2412459"/>
                    <a:pt x="6556443" y="2918298"/>
                  </a:cubicBezTo>
                </a:path>
              </a:pathLst>
            </a:custGeom>
            <a:noFill/>
            <a:ln w="53975"/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 rot="411426">
              <a:off x="7042357" y="4433433"/>
              <a:ext cx="2994731" cy="646331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3600" dirty="0">
                  <a:solidFill>
                    <a:schemeClr val="accent5"/>
                  </a:solidFill>
                </a:rPr>
                <a:t>Training Error</a:t>
              </a: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3508519" y="2155321"/>
            <a:ext cx="6556443" cy="1754972"/>
            <a:chOff x="3508519" y="2155321"/>
            <a:chExt cx="6556443" cy="1754972"/>
          </a:xfrm>
        </p:grpSpPr>
        <p:sp>
          <p:nvSpPr>
            <p:cNvPr id="10" name="Freeform 9"/>
            <p:cNvSpPr/>
            <p:nvPr/>
          </p:nvSpPr>
          <p:spPr>
            <a:xfrm>
              <a:off x="3508519" y="2155321"/>
              <a:ext cx="6556443" cy="1754972"/>
            </a:xfrm>
            <a:custGeom>
              <a:avLst/>
              <a:gdLst>
                <a:gd name="connsiteX0" fmla="*/ 92234 w 6648677"/>
                <a:gd name="connsiteY0" fmla="*/ 0 h 2918298"/>
                <a:gd name="connsiteX1" fmla="*/ 909358 w 6648677"/>
                <a:gd name="connsiteY1" fmla="*/ 1906621 h 2918298"/>
                <a:gd name="connsiteX2" fmla="*/ 6648677 w 6648677"/>
                <a:gd name="connsiteY2" fmla="*/ 2918298 h 2918298"/>
                <a:gd name="connsiteX0" fmla="*/ 11848 w 6568291"/>
                <a:gd name="connsiteY0" fmla="*/ 0 h 2918298"/>
                <a:gd name="connsiteX1" fmla="*/ 2054657 w 6568291"/>
                <a:gd name="connsiteY1" fmla="*/ 2178995 h 2918298"/>
                <a:gd name="connsiteX2" fmla="*/ 6568291 w 6568291"/>
                <a:gd name="connsiteY2" fmla="*/ 2918298 h 2918298"/>
                <a:gd name="connsiteX0" fmla="*/ 0 w 6556443"/>
                <a:gd name="connsiteY0" fmla="*/ 0 h 2918298"/>
                <a:gd name="connsiteX1" fmla="*/ 2042809 w 6556443"/>
                <a:gd name="connsiteY1" fmla="*/ 2178995 h 2918298"/>
                <a:gd name="connsiteX2" fmla="*/ 6556443 w 6556443"/>
                <a:gd name="connsiteY2" fmla="*/ 2918298 h 2918298"/>
                <a:gd name="connsiteX0" fmla="*/ 0 w 6556443"/>
                <a:gd name="connsiteY0" fmla="*/ 0 h 2918298"/>
                <a:gd name="connsiteX1" fmla="*/ 6556443 w 6556443"/>
                <a:gd name="connsiteY1" fmla="*/ 2918298 h 2918298"/>
                <a:gd name="connsiteX0" fmla="*/ 0 w 6556443"/>
                <a:gd name="connsiteY0" fmla="*/ 0 h 2918298"/>
                <a:gd name="connsiteX1" fmla="*/ 6556443 w 6556443"/>
                <a:gd name="connsiteY1" fmla="*/ 2918298 h 2918298"/>
                <a:gd name="connsiteX0" fmla="*/ 0 w 6556443"/>
                <a:gd name="connsiteY0" fmla="*/ 0 h 2918298"/>
                <a:gd name="connsiteX1" fmla="*/ 6556443 w 6556443"/>
                <a:gd name="connsiteY1" fmla="*/ 2918298 h 2918298"/>
                <a:gd name="connsiteX0" fmla="*/ 0 w 6556443"/>
                <a:gd name="connsiteY0" fmla="*/ 0 h 2918298"/>
                <a:gd name="connsiteX1" fmla="*/ 6556443 w 6556443"/>
                <a:gd name="connsiteY1" fmla="*/ 2918298 h 2918298"/>
                <a:gd name="connsiteX0" fmla="*/ 0 w 6556443"/>
                <a:gd name="connsiteY0" fmla="*/ 0 h 2918298"/>
                <a:gd name="connsiteX1" fmla="*/ 6556443 w 6556443"/>
                <a:gd name="connsiteY1" fmla="*/ 2918298 h 2918298"/>
                <a:gd name="connsiteX0" fmla="*/ 0 w 6556443"/>
                <a:gd name="connsiteY0" fmla="*/ 0 h 979386"/>
                <a:gd name="connsiteX1" fmla="*/ 6556443 w 6556443"/>
                <a:gd name="connsiteY1" fmla="*/ 758757 h 979386"/>
                <a:gd name="connsiteX0" fmla="*/ 0 w 6556443"/>
                <a:gd name="connsiteY0" fmla="*/ 0 h 1754972"/>
                <a:gd name="connsiteX1" fmla="*/ 6556443 w 6556443"/>
                <a:gd name="connsiteY1" fmla="*/ 758757 h 1754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6443" h="1754972">
                  <a:moveTo>
                    <a:pt x="0" y="0"/>
                  </a:moveTo>
                  <a:cubicBezTo>
                    <a:pt x="1854740" y="1984443"/>
                    <a:pt x="3437106" y="2354093"/>
                    <a:pt x="6556443" y="758757"/>
                  </a:cubicBezTo>
                </a:path>
              </a:pathLst>
            </a:custGeom>
            <a:noFill/>
            <a:ln w="539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 rot="20267924">
              <a:off x="7602828" y="2723020"/>
              <a:ext cx="2324675" cy="707886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solidFill>
                    <a:schemeClr val="accent2"/>
                  </a:solidFill>
                </a:rPr>
                <a:t>Test Error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970280" y="1674694"/>
            <a:ext cx="1354858" cy="3869845"/>
            <a:chOff x="5970280" y="1674694"/>
            <a:chExt cx="1354858" cy="3869845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6767285" y="1674694"/>
              <a:ext cx="0" cy="3869845"/>
            </a:xfrm>
            <a:prstGeom prst="line">
              <a:avLst/>
            </a:prstGeom>
            <a:ln>
              <a:prstDash val="sysDash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5970280" y="2848141"/>
              <a:ext cx="1354858" cy="523220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accent4">
                      <a:lumMod val="50000"/>
                    </a:schemeClr>
                  </a:solidFill>
                </a:rPr>
                <a:t>Best Fit</a:t>
              </a: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6897926" y="1743084"/>
            <a:ext cx="2449710" cy="52322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800" dirty="0"/>
              <a:t>Overfitting </a:t>
            </a:r>
            <a:r>
              <a:rPr lang="en-US" sz="2800" dirty="0">
                <a:sym typeface="Wingdings"/>
              </a:rPr>
              <a:t></a:t>
            </a:r>
            <a:endParaRPr lang="en-US" sz="2800" dirty="0"/>
          </a:p>
        </p:txBody>
      </p:sp>
      <p:sp>
        <p:nvSpPr>
          <p:cNvPr id="16" name="TextBox 15"/>
          <p:cNvSpPr txBox="1"/>
          <p:nvPr/>
        </p:nvSpPr>
        <p:spPr>
          <a:xfrm>
            <a:off x="3938281" y="1743084"/>
            <a:ext cx="2738250" cy="52322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800" dirty="0">
                <a:sym typeface="Wingdings"/>
              </a:rPr>
              <a:t> </a:t>
            </a:r>
            <a:r>
              <a:rPr lang="en-US" sz="2800" dirty="0" err="1">
                <a:sym typeface="Wingdings"/>
              </a:rPr>
              <a:t>Underfitting</a:t>
            </a:r>
            <a:endParaRPr lang="en-US" sz="2800" dirty="0"/>
          </a:p>
        </p:txBody>
      </p:sp>
      <p:sp>
        <p:nvSpPr>
          <p:cNvPr id="18" name="TextBox 17"/>
          <p:cNvSpPr txBox="1"/>
          <p:nvPr/>
        </p:nvSpPr>
        <p:spPr>
          <a:xfrm>
            <a:off x="5260520" y="6222971"/>
            <a:ext cx="3052439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/>
              <a:t>(e.g., number </a:t>
            </a:r>
            <a:r>
              <a:rPr lang="en-US" dirty="0"/>
              <a:t>of features)</a:t>
            </a:r>
          </a:p>
        </p:txBody>
      </p:sp>
    </p:spTree>
    <p:extLst>
      <p:ext uri="{BB962C8B-B14F-4D97-AF65-F5344CB8AC3E}">
        <p14:creationId xmlns:p14="http://schemas.microsoft.com/office/powerpoint/2010/main" val="1090818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226213"/>
            <a:ext cx="10801350" cy="1325563"/>
          </a:xfrm>
        </p:spPr>
        <p:txBody>
          <a:bodyPr/>
          <a:lstStyle/>
          <a:p>
            <a:r>
              <a:rPr lang="en-US" dirty="0"/>
              <a:t>Analysis of Squared Error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BDC817-C0A6-B34D-B13F-7FBDBB22E735}"/>
              </a:ext>
            </a:extLst>
          </p:cNvPr>
          <p:cNvSpPr txBox="1"/>
          <p:nvPr/>
        </p:nvSpPr>
        <p:spPr>
          <a:xfrm>
            <a:off x="544485" y="1518185"/>
            <a:ext cx="7010252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400" b="1" dirty="0"/>
              <a:t>Training</a:t>
            </a:r>
            <a:r>
              <a:rPr lang="en-US" dirty="0"/>
              <a:t> on a </a:t>
            </a:r>
            <a:r>
              <a:rPr lang="en-US" b="1" dirty="0"/>
              <a:t>random</a:t>
            </a:r>
            <a:r>
              <a:rPr lang="en-US" dirty="0"/>
              <a:t> </a:t>
            </a:r>
            <a:r>
              <a:rPr lang="en-US" b="1" dirty="0"/>
              <a:t>sample </a:t>
            </a:r>
            <a:r>
              <a:rPr lang="en-US" dirty="0"/>
              <a:t>of data from the population.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0D6FF25-2494-9842-BC8F-85D8EC7807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229" y="2512099"/>
            <a:ext cx="3175000" cy="4064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4968010-4F1A-674F-81FF-E6031723F7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8300" y="2201296"/>
            <a:ext cx="5905500" cy="1117600"/>
          </a:xfrm>
          <a:prstGeom prst="rect">
            <a:avLst/>
          </a:prstGeom>
        </p:spPr>
      </p:pic>
      <p:sp>
        <p:nvSpPr>
          <p:cNvPr id="17" name="Right Arrow 16">
            <a:extLst>
              <a:ext uri="{FF2B5EF4-FFF2-40B4-BE49-F238E27FC236}">
                <a16:creationId xmlns:a16="http://schemas.microsoft.com/office/drawing/2014/main" id="{E021E2D4-F02C-2C4B-B4F5-FF8E95838964}"/>
              </a:ext>
            </a:extLst>
          </p:cNvPr>
          <p:cNvSpPr/>
          <p:nvPr/>
        </p:nvSpPr>
        <p:spPr>
          <a:xfrm>
            <a:off x="4613189" y="2524126"/>
            <a:ext cx="477795" cy="394373"/>
          </a:xfrm>
          <a:prstGeom prst="right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FD06420-37D9-494C-A995-10A50E7635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49611" y="4295731"/>
            <a:ext cx="4409876" cy="110246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525CEC5-B54E-834D-A9E5-0A3D16A54DEA}"/>
              </a:ext>
            </a:extLst>
          </p:cNvPr>
          <p:cNvSpPr txBox="1"/>
          <p:nvPr/>
        </p:nvSpPr>
        <p:spPr>
          <a:xfrm>
            <a:off x="544484" y="3530080"/>
            <a:ext cx="8491427" cy="73866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400" b="1" dirty="0"/>
              <a:t>Testing</a:t>
            </a:r>
            <a:r>
              <a:rPr lang="en-US" dirty="0"/>
              <a:t> at a given query point </a:t>
            </a:r>
            <a:r>
              <a:rPr lang="en-US" sz="2400" i="1" dirty="0">
                <a:latin typeface="Times" pitchFamily="2" charset="0"/>
              </a:rPr>
              <a:t>x</a:t>
            </a:r>
            <a:r>
              <a:rPr lang="en-US" i="1" dirty="0"/>
              <a:t> </a:t>
            </a:r>
            <a:r>
              <a:rPr lang="en-US" dirty="0"/>
              <a:t>and computing</a:t>
            </a:r>
            <a:r>
              <a:rPr lang="en-US" b="1" dirty="0"/>
              <a:t> expected squared error</a:t>
            </a:r>
            <a:endParaRPr lang="en-US" b="1" i="1" dirty="0"/>
          </a:p>
          <a:p>
            <a:endParaRPr lang="en-US" i="1" dirty="0"/>
          </a:p>
        </p:txBody>
      </p:sp>
      <p:sp>
        <p:nvSpPr>
          <p:cNvPr id="20" name="Rounded Rectangular Callout 19">
            <a:extLst>
              <a:ext uri="{FF2B5EF4-FFF2-40B4-BE49-F238E27FC236}">
                <a16:creationId xmlns:a16="http://schemas.microsoft.com/office/drawing/2014/main" id="{10E02469-0BD6-C940-BEC1-4911A5DDDC1C}"/>
              </a:ext>
            </a:extLst>
          </p:cNvPr>
          <p:cNvSpPr/>
          <p:nvPr/>
        </p:nvSpPr>
        <p:spPr>
          <a:xfrm>
            <a:off x="2298357" y="5736596"/>
            <a:ext cx="3369275" cy="922638"/>
          </a:xfrm>
          <a:prstGeom prst="wedgeRoundRectCallout">
            <a:avLst>
              <a:gd name="adj1" fmla="val 40292"/>
              <a:gd name="adj2" fmla="val -104465"/>
              <a:gd name="adj3" fmla="val 16667"/>
            </a:avLst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Expectation is taken over all possible Y observations.</a:t>
            </a:r>
          </a:p>
        </p:txBody>
      </p:sp>
      <p:sp>
        <p:nvSpPr>
          <p:cNvPr id="21" name="Rounded Rectangular Callout 20">
            <a:extLst>
              <a:ext uri="{FF2B5EF4-FFF2-40B4-BE49-F238E27FC236}">
                <a16:creationId xmlns:a16="http://schemas.microsoft.com/office/drawing/2014/main" id="{3E2E5935-1A67-8847-94BC-9D45C676601B}"/>
              </a:ext>
            </a:extLst>
          </p:cNvPr>
          <p:cNvSpPr/>
          <p:nvPr/>
        </p:nvSpPr>
        <p:spPr>
          <a:xfrm>
            <a:off x="6965093" y="5736596"/>
            <a:ext cx="3369275" cy="922638"/>
          </a:xfrm>
          <a:prstGeom prst="wedgeRoundRectCallout">
            <a:avLst>
              <a:gd name="adj1" fmla="val -52373"/>
              <a:gd name="adj2" fmla="val -108929"/>
              <a:gd name="adj3" fmla="val 16667"/>
            </a:avLst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Expectation is taken over all possible training datasets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79D80B8-6068-E349-BAD4-EFE7BCFFD1E9}"/>
              </a:ext>
            </a:extLst>
          </p:cNvPr>
          <p:cNvSpPr txBox="1"/>
          <p:nvPr/>
        </p:nvSpPr>
        <p:spPr>
          <a:xfrm>
            <a:off x="9307221" y="796317"/>
            <a:ext cx="2449710" cy="6463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Quantities in </a:t>
            </a:r>
            <a:r>
              <a:rPr lang="en-US" b="1" dirty="0">
                <a:solidFill>
                  <a:srgbClr val="FF0000"/>
                </a:solidFill>
              </a:rPr>
              <a:t>red</a:t>
            </a:r>
            <a:r>
              <a:rPr lang="en-US" dirty="0"/>
              <a:t> are</a:t>
            </a:r>
            <a:br>
              <a:rPr lang="en-US" dirty="0"/>
            </a:br>
            <a:r>
              <a:rPr lang="en-US" dirty="0"/>
              <a:t>random variables</a:t>
            </a:r>
          </a:p>
        </p:txBody>
      </p:sp>
    </p:spTree>
    <p:extLst>
      <p:ext uri="{BB962C8B-B14F-4D97-AF65-F5344CB8AC3E}">
        <p14:creationId xmlns:p14="http://schemas.microsoft.com/office/powerpoint/2010/main" val="39064986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9" grpId="0"/>
      <p:bldP spid="20" grpId="0" animBg="1"/>
      <p:bldP spid="21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8882" y="195968"/>
            <a:ext cx="10801350" cy="1325563"/>
          </a:xfrm>
        </p:spPr>
        <p:txBody>
          <a:bodyPr/>
          <a:lstStyle/>
          <a:p>
            <a:r>
              <a:rPr lang="en-US" b="1" dirty="0"/>
              <a:t>Generalization:</a:t>
            </a:r>
            <a:r>
              <a:rPr lang="en-US" dirty="0"/>
              <a:t> </a:t>
            </a:r>
            <a:r>
              <a:rPr lang="en-US" i="1" dirty="0"/>
              <a:t>The Train-Test Split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507996" y="1521531"/>
            <a:ext cx="6849719" cy="4344713"/>
          </a:xfrm>
        </p:spPr>
        <p:txBody>
          <a:bodyPr>
            <a:normAutofit/>
          </a:bodyPr>
          <a:lstStyle/>
          <a:p>
            <a:r>
              <a:rPr lang="en-US" sz="2400" b="1" dirty="0"/>
              <a:t>Training Data:</a:t>
            </a:r>
            <a:r>
              <a:rPr lang="en-US" sz="2400" dirty="0"/>
              <a:t> used to fit model</a:t>
            </a:r>
          </a:p>
          <a:p>
            <a:r>
              <a:rPr lang="en-US" sz="2400" b="1" dirty="0"/>
              <a:t>Test Data: </a:t>
            </a:r>
            <a:r>
              <a:rPr lang="en-US" sz="2400" dirty="0"/>
              <a:t>check generalization error</a:t>
            </a:r>
          </a:p>
          <a:p>
            <a:r>
              <a:rPr lang="en-US" sz="2400" dirty="0"/>
              <a:t>How to split? </a:t>
            </a:r>
          </a:p>
          <a:p>
            <a:pPr lvl="1"/>
            <a:r>
              <a:rPr lang="en-US" sz="2000" dirty="0"/>
              <a:t>Randomly, Temporally, Geo</a:t>
            </a:r>
            <a:r>
              <a:rPr lang="mr-IN" sz="2000" dirty="0"/>
              <a:t>…</a:t>
            </a:r>
            <a:endParaRPr lang="en-US" sz="2000" dirty="0"/>
          </a:p>
          <a:p>
            <a:pPr lvl="1"/>
            <a:r>
              <a:rPr lang="en-US" sz="2000" dirty="0"/>
              <a:t>Depends on application (usually randomly)</a:t>
            </a:r>
          </a:p>
          <a:p>
            <a:r>
              <a:rPr lang="en-US" sz="2400" dirty="0"/>
              <a:t>What size? (90%-10%)</a:t>
            </a:r>
          </a:p>
          <a:p>
            <a:pPr lvl="1"/>
            <a:r>
              <a:rPr lang="en-US" sz="2000" dirty="0"/>
              <a:t>Larger training set </a:t>
            </a:r>
            <a:r>
              <a:rPr lang="en-US" sz="2000" dirty="0">
                <a:sym typeface="Wingdings"/>
              </a:rPr>
              <a:t> more complex models</a:t>
            </a:r>
          </a:p>
          <a:p>
            <a:pPr lvl="1"/>
            <a:r>
              <a:rPr lang="en-US" sz="2000" dirty="0">
                <a:sym typeface="Wingdings"/>
              </a:rPr>
              <a:t>Larger test set  better estimate of generalization error </a:t>
            </a:r>
            <a:endParaRPr lang="en-US" dirty="0">
              <a:sym typeface="Wingdings"/>
            </a:endParaRPr>
          </a:p>
          <a:p>
            <a:pPr lvl="1"/>
            <a:r>
              <a:rPr lang="en-US" sz="2000" dirty="0">
                <a:sym typeface="Wingdings"/>
              </a:rPr>
              <a:t>Typically between 75%-25% and </a:t>
            </a:r>
            <a:r>
              <a:rPr lang="en-US" sz="2000" dirty="0"/>
              <a:t>90%-10%</a:t>
            </a:r>
          </a:p>
        </p:txBody>
      </p:sp>
      <p:grpSp>
        <p:nvGrpSpPr>
          <p:cNvPr id="44" name="Group 43"/>
          <p:cNvGrpSpPr/>
          <p:nvPr/>
        </p:nvGrpSpPr>
        <p:grpSpPr>
          <a:xfrm>
            <a:off x="7797512" y="1659809"/>
            <a:ext cx="3797542" cy="3910519"/>
            <a:chOff x="7797512" y="1659809"/>
            <a:chExt cx="3797542" cy="3910519"/>
          </a:xfrm>
        </p:grpSpPr>
        <p:sp>
          <p:nvSpPr>
            <p:cNvPr id="17" name="Rectangle 16"/>
            <p:cNvSpPr/>
            <p:nvPr/>
          </p:nvSpPr>
          <p:spPr>
            <a:xfrm rot="16200000">
              <a:off x="6143810" y="3313511"/>
              <a:ext cx="3910519" cy="603115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Data</a:t>
              </a:r>
            </a:p>
          </p:txBody>
        </p:sp>
        <p:sp>
          <p:nvSpPr>
            <p:cNvPr id="18" name="Rectangle 17"/>
            <p:cNvSpPr/>
            <p:nvPr/>
          </p:nvSpPr>
          <p:spPr>
            <a:xfrm rot="16200000">
              <a:off x="9882985" y="2768764"/>
              <a:ext cx="2821022" cy="603115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Train</a:t>
              </a:r>
            </a:p>
          </p:txBody>
        </p:sp>
        <p:sp>
          <p:nvSpPr>
            <p:cNvPr id="19" name="Rectangle 18"/>
            <p:cNvSpPr/>
            <p:nvPr/>
          </p:nvSpPr>
          <p:spPr>
            <a:xfrm rot="16200000">
              <a:off x="10826569" y="4792117"/>
              <a:ext cx="933855" cy="603115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Test</a:t>
              </a:r>
            </a:p>
          </p:txBody>
        </p:sp>
        <p:sp>
          <p:nvSpPr>
            <p:cNvPr id="20" name="Right Arrow 19"/>
            <p:cNvSpPr/>
            <p:nvPr/>
          </p:nvSpPr>
          <p:spPr>
            <a:xfrm>
              <a:off x="8694747" y="3192960"/>
              <a:ext cx="1923788" cy="642025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8557621" y="1993103"/>
              <a:ext cx="2198039" cy="1077218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dirty="0"/>
                <a:t>Train - Test</a:t>
              </a:r>
            </a:p>
            <a:p>
              <a:pPr algn="ctr"/>
              <a:r>
                <a:rPr lang="en-US" sz="3200" dirty="0"/>
                <a:t>Split</a:t>
              </a:r>
            </a:p>
          </p:txBody>
        </p:sp>
      </p:grpSp>
      <p:sp>
        <p:nvSpPr>
          <p:cNvPr id="43" name="Rectangle 42"/>
          <p:cNvSpPr/>
          <p:nvPr/>
        </p:nvSpPr>
        <p:spPr>
          <a:xfrm>
            <a:off x="866347" y="6151153"/>
            <a:ext cx="10544107" cy="46166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2400" dirty="0"/>
              <a:t>You can only use the test dataset </a:t>
            </a:r>
            <a:r>
              <a:rPr lang="en-US" sz="2400"/>
              <a:t>once after deciding on the model.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79943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bldLvl="3"/>
      <p:bldP spid="43" grpId="0" bldLvl="5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8882" y="195968"/>
            <a:ext cx="10801350" cy="1325563"/>
          </a:xfrm>
        </p:spPr>
        <p:txBody>
          <a:bodyPr/>
          <a:lstStyle/>
          <a:p>
            <a:r>
              <a:rPr lang="en-US" b="1" dirty="0"/>
              <a:t>Generalization:</a:t>
            </a:r>
            <a:r>
              <a:rPr lang="en-US" dirty="0"/>
              <a:t> </a:t>
            </a:r>
            <a:r>
              <a:rPr lang="en-US" i="1" dirty="0"/>
              <a:t>Validation Split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-6724727" y="1521531"/>
            <a:ext cx="6849719" cy="4344713"/>
          </a:xfrm>
        </p:spPr>
        <p:txBody>
          <a:bodyPr>
            <a:normAutofit/>
          </a:bodyPr>
          <a:lstStyle/>
          <a:p>
            <a:r>
              <a:rPr lang="en-US" sz="2400" b="1" dirty="0"/>
              <a:t>Training Data:</a:t>
            </a:r>
            <a:r>
              <a:rPr lang="en-US" sz="2400" dirty="0"/>
              <a:t> used to fit model</a:t>
            </a:r>
          </a:p>
          <a:p>
            <a:r>
              <a:rPr lang="en-US" sz="2400" b="1" dirty="0"/>
              <a:t>Test Data: </a:t>
            </a:r>
            <a:r>
              <a:rPr lang="en-US" sz="2400" dirty="0"/>
              <a:t>check generalization error</a:t>
            </a:r>
          </a:p>
          <a:p>
            <a:r>
              <a:rPr lang="en-US" sz="2400" dirty="0"/>
              <a:t>How to split? </a:t>
            </a:r>
          </a:p>
          <a:p>
            <a:pPr lvl="1"/>
            <a:r>
              <a:rPr lang="en-US" sz="2000" dirty="0"/>
              <a:t>Randomly, Temporally, Geo</a:t>
            </a:r>
            <a:r>
              <a:rPr lang="mr-IN" sz="2000" dirty="0"/>
              <a:t>…</a:t>
            </a:r>
            <a:endParaRPr lang="en-US" sz="2000" dirty="0"/>
          </a:p>
          <a:p>
            <a:pPr lvl="1"/>
            <a:r>
              <a:rPr lang="en-US" sz="2000" dirty="0"/>
              <a:t>Depends on application (usually randomly)</a:t>
            </a:r>
          </a:p>
          <a:p>
            <a:r>
              <a:rPr lang="en-US" sz="2400" dirty="0"/>
              <a:t>What size? (90%-10%)</a:t>
            </a:r>
          </a:p>
          <a:p>
            <a:pPr lvl="1"/>
            <a:r>
              <a:rPr lang="en-US" sz="2000" dirty="0"/>
              <a:t>Larger training set </a:t>
            </a:r>
            <a:r>
              <a:rPr lang="en-US" sz="2000" dirty="0">
                <a:sym typeface="Wingdings"/>
              </a:rPr>
              <a:t> more complex models</a:t>
            </a:r>
          </a:p>
          <a:p>
            <a:pPr lvl="1"/>
            <a:r>
              <a:rPr lang="en-US" sz="2000" dirty="0">
                <a:sym typeface="Wingdings"/>
              </a:rPr>
              <a:t>Larger test set  better estimate of generalization error </a:t>
            </a:r>
            <a:endParaRPr lang="en-US" dirty="0">
              <a:sym typeface="Wingdings"/>
            </a:endParaRPr>
          </a:p>
          <a:p>
            <a:pPr lvl="1"/>
            <a:r>
              <a:rPr lang="en-US" sz="2000" dirty="0">
                <a:sym typeface="Wingdings"/>
              </a:rPr>
              <a:t>Typically between 75%-25% and </a:t>
            </a:r>
            <a:r>
              <a:rPr lang="en-US" sz="2000" dirty="0"/>
              <a:t>90%-10%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564789" y="1659809"/>
            <a:ext cx="3797542" cy="3910519"/>
            <a:chOff x="564789" y="1659809"/>
            <a:chExt cx="3797542" cy="3910519"/>
          </a:xfrm>
        </p:grpSpPr>
        <p:sp>
          <p:nvSpPr>
            <p:cNvPr id="17" name="Rectangle 16"/>
            <p:cNvSpPr/>
            <p:nvPr/>
          </p:nvSpPr>
          <p:spPr>
            <a:xfrm rot="16200000">
              <a:off x="-1088913" y="3313511"/>
              <a:ext cx="3910519" cy="603115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Data</a:t>
              </a:r>
            </a:p>
          </p:txBody>
        </p:sp>
        <p:sp>
          <p:nvSpPr>
            <p:cNvPr id="18" name="Rectangle 17"/>
            <p:cNvSpPr/>
            <p:nvPr/>
          </p:nvSpPr>
          <p:spPr>
            <a:xfrm rot="16200000">
              <a:off x="2650262" y="2768764"/>
              <a:ext cx="2821022" cy="603115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Train</a:t>
              </a:r>
            </a:p>
          </p:txBody>
        </p:sp>
        <p:sp>
          <p:nvSpPr>
            <p:cNvPr id="19" name="Rectangle 18"/>
            <p:cNvSpPr/>
            <p:nvPr/>
          </p:nvSpPr>
          <p:spPr>
            <a:xfrm rot="16200000">
              <a:off x="3593846" y="4792117"/>
              <a:ext cx="933855" cy="603115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Test</a:t>
              </a:r>
            </a:p>
          </p:txBody>
        </p:sp>
        <p:sp>
          <p:nvSpPr>
            <p:cNvPr id="20" name="Right Arrow 19"/>
            <p:cNvSpPr/>
            <p:nvPr/>
          </p:nvSpPr>
          <p:spPr>
            <a:xfrm>
              <a:off x="1462024" y="3192960"/>
              <a:ext cx="1923788" cy="642025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324898" y="1993103"/>
              <a:ext cx="2198039" cy="1077218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dirty="0"/>
                <a:t>Train - Test</a:t>
              </a:r>
            </a:p>
            <a:p>
              <a:pPr algn="ctr"/>
              <a:r>
                <a:rPr lang="en-US" sz="3200" dirty="0"/>
                <a:t>Split</a:t>
              </a:r>
            </a:p>
          </p:txBody>
        </p:sp>
      </p:grpSp>
      <p:sp>
        <p:nvSpPr>
          <p:cNvPr id="43" name="Rectangle 42"/>
          <p:cNvSpPr/>
          <p:nvPr/>
        </p:nvSpPr>
        <p:spPr>
          <a:xfrm>
            <a:off x="830489" y="7422415"/>
            <a:ext cx="10544107" cy="46166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2400" dirty="0"/>
              <a:t>You can only use the test dataset once after deciding on the model.</a:t>
            </a:r>
          </a:p>
        </p:txBody>
      </p:sp>
      <p:sp>
        <p:nvSpPr>
          <p:cNvPr id="10" name="Right Arrow 9"/>
          <p:cNvSpPr/>
          <p:nvPr/>
        </p:nvSpPr>
        <p:spPr>
          <a:xfrm>
            <a:off x="4883764" y="3191851"/>
            <a:ext cx="1923788" cy="64202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4735734" y="1991994"/>
            <a:ext cx="2218877" cy="1077218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Validation</a:t>
            </a:r>
          </a:p>
          <a:p>
            <a:pPr algn="ctr"/>
            <a:r>
              <a:rPr lang="en-US" sz="3200" dirty="0"/>
              <a:t>Split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7101672" y="1658697"/>
            <a:ext cx="603115" cy="2821026"/>
            <a:chOff x="7147609" y="1245136"/>
            <a:chExt cx="603115" cy="2821026"/>
          </a:xfrm>
        </p:grpSpPr>
        <p:sp>
          <p:nvSpPr>
            <p:cNvPr id="14" name="Rectangle 13"/>
            <p:cNvSpPr/>
            <p:nvPr/>
          </p:nvSpPr>
          <p:spPr>
            <a:xfrm rot="16200000">
              <a:off x="6328303" y="2064442"/>
              <a:ext cx="2241727" cy="603115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Train</a:t>
              </a:r>
            </a:p>
          </p:txBody>
        </p:sp>
        <p:sp>
          <p:nvSpPr>
            <p:cNvPr id="15" name="Rectangle 14"/>
            <p:cNvSpPr/>
            <p:nvPr/>
          </p:nvSpPr>
          <p:spPr>
            <a:xfrm rot="16200000">
              <a:off x="7209696" y="3525133"/>
              <a:ext cx="478942" cy="603115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V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7478642" y="1658695"/>
            <a:ext cx="3635090" cy="3987549"/>
            <a:chOff x="7478642" y="1658695"/>
            <a:chExt cx="3635090" cy="3987549"/>
          </a:xfrm>
        </p:grpSpPr>
        <p:sp>
          <p:nvSpPr>
            <p:cNvPr id="12" name="TextBox 11"/>
            <p:cNvSpPr txBox="1"/>
            <p:nvPr/>
          </p:nvSpPr>
          <p:spPr>
            <a:xfrm>
              <a:off x="7478642" y="4569026"/>
              <a:ext cx="3376245" cy="1077218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/>
                <a:t>5-Fold</a:t>
              </a:r>
            </a:p>
            <a:p>
              <a:pPr algn="ctr"/>
              <a:r>
                <a:rPr lang="en-US" sz="3200" dirty="0"/>
                <a:t>Cross Validation</a:t>
              </a:r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7953908" y="1658696"/>
              <a:ext cx="603115" cy="2821113"/>
              <a:chOff x="8044846" y="1245135"/>
              <a:chExt cx="603115" cy="2821113"/>
            </a:xfrm>
          </p:grpSpPr>
          <p:sp>
            <p:nvSpPr>
              <p:cNvPr id="22" name="Rectangle 21"/>
              <p:cNvSpPr/>
              <p:nvPr/>
            </p:nvSpPr>
            <p:spPr>
              <a:xfrm rot="16200000">
                <a:off x="8106933" y="2945835"/>
                <a:ext cx="478942" cy="603115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/>
                  <a:t>V</a:t>
                </a:r>
                <a:endParaRPr lang="en-US" sz="3200" dirty="0"/>
              </a:p>
            </p:txBody>
          </p:sp>
          <p:sp>
            <p:nvSpPr>
              <p:cNvPr id="23" name="Rectangle 22"/>
              <p:cNvSpPr/>
              <p:nvPr/>
            </p:nvSpPr>
            <p:spPr>
              <a:xfrm rot="16200000">
                <a:off x="7515145" y="1774836"/>
                <a:ext cx="1662517" cy="603115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/>
                  <a:t>Train</a:t>
                </a:r>
              </a:p>
            </p:txBody>
          </p:sp>
          <p:sp>
            <p:nvSpPr>
              <p:cNvPr id="24" name="Rectangle 23"/>
              <p:cNvSpPr/>
              <p:nvPr/>
            </p:nvSpPr>
            <p:spPr>
              <a:xfrm rot="16200000">
                <a:off x="8106889" y="3525176"/>
                <a:ext cx="479029" cy="603115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 dirty="0"/>
              </a:p>
            </p:txBody>
          </p:sp>
        </p:grpSp>
        <p:grpSp>
          <p:nvGrpSpPr>
            <p:cNvPr id="25" name="Group 24"/>
            <p:cNvGrpSpPr/>
            <p:nvPr/>
          </p:nvGrpSpPr>
          <p:grpSpPr>
            <a:xfrm>
              <a:off x="8806144" y="1658695"/>
              <a:ext cx="603115" cy="2821027"/>
              <a:chOff x="8899527" y="1245134"/>
              <a:chExt cx="603115" cy="2821027"/>
            </a:xfrm>
          </p:grpSpPr>
          <p:sp>
            <p:nvSpPr>
              <p:cNvPr id="26" name="Rectangle 25"/>
              <p:cNvSpPr/>
              <p:nvPr/>
            </p:nvSpPr>
            <p:spPr>
              <a:xfrm rot="16200000">
                <a:off x="8961614" y="2366625"/>
                <a:ext cx="478942" cy="603115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/>
                  <a:t>V</a:t>
                </a:r>
                <a:endParaRPr lang="en-US" sz="3200" dirty="0"/>
              </a:p>
            </p:txBody>
          </p:sp>
          <p:sp>
            <p:nvSpPr>
              <p:cNvPr id="27" name="Rectangle 26"/>
              <p:cNvSpPr/>
              <p:nvPr/>
            </p:nvSpPr>
            <p:spPr>
              <a:xfrm rot="16200000">
                <a:off x="8653995" y="1490666"/>
                <a:ext cx="1094180" cy="603115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/>
                  <a:t>Train</a:t>
                </a:r>
              </a:p>
            </p:txBody>
          </p:sp>
          <p:sp>
            <p:nvSpPr>
              <p:cNvPr id="28" name="Rectangle 27"/>
              <p:cNvSpPr/>
              <p:nvPr/>
            </p:nvSpPr>
            <p:spPr>
              <a:xfrm rot="16200000">
                <a:off x="8671964" y="3235483"/>
                <a:ext cx="1058241" cy="603115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 dirty="0"/>
              </a:p>
            </p:txBody>
          </p:sp>
        </p:grpSp>
        <p:grpSp>
          <p:nvGrpSpPr>
            <p:cNvPr id="29" name="Group 28"/>
            <p:cNvGrpSpPr/>
            <p:nvPr/>
          </p:nvGrpSpPr>
          <p:grpSpPr>
            <a:xfrm>
              <a:off x="9658380" y="1667080"/>
              <a:ext cx="603116" cy="2812642"/>
              <a:chOff x="9773678" y="1253519"/>
              <a:chExt cx="603116" cy="2812642"/>
            </a:xfrm>
          </p:grpSpPr>
          <p:sp>
            <p:nvSpPr>
              <p:cNvPr id="30" name="Rectangle 29"/>
              <p:cNvSpPr/>
              <p:nvPr/>
            </p:nvSpPr>
            <p:spPr>
              <a:xfrm rot="16200000">
                <a:off x="9835765" y="1762349"/>
                <a:ext cx="478942" cy="603115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/>
                  <a:t>V</a:t>
                </a:r>
              </a:p>
            </p:txBody>
          </p:sp>
          <p:sp>
            <p:nvSpPr>
              <p:cNvPr id="31" name="Rectangle 30"/>
              <p:cNvSpPr/>
              <p:nvPr/>
            </p:nvSpPr>
            <p:spPr>
              <a:xfrm rot="16200000">
                <a:off x="9238498" y="2927864"/>
                <a:ext cx="1673478" cy="603115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/>
                  <a:t>Train</a:t>
                </a:r>
              </a:p>
            </p:txBody>
          </p:sp>
          <p:sp>
            <p:nvSpPr>
              <p:cNvPr id="32" name="Rectangle 31"/>
              <p:cNvSpPr/>
              <p:nvPr/>
            </p:nvSpPr>
            <p:spPr>
              <a:xfrm rot="16200000">
                <a:off x="9835721" y="1191476"/>
                <a:ext cx="479029" cy="603115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 dirty="0"/>
              </a:p>
            </p:txBody>
          </p:sp>
        </p:grpSp>
        <p:grpSp>
          <p:nvGrpSpPr>
            <p:cNvPr id="33" name="Group 32"/>
            <p:cNvGrpSpPr/>
            <p:nvPr/>
          </p:nvGrpSpPr>
          <p:grpSpPr>
            <a:xfrm>
              <a:off x="10510617" y="1658699"/>
              <a:ext cx="603115" cy="2821024"/>
              <a:chOff x="10556554" y="1245138"/>
              <a:chExt cx="603115" cy="2821024"/>
            </a:xfrm>
          </p:grpSpPr>
          <p:sp>
            <p:nvSpPr>
              <p:cNvPr id="34" name="Rectangle 33"/>
              <p:cNvSpPr/>
              <p:nvPr/>
            </p:nvSpPr>
            <p:spPr>
              <a:xfrm rot="16200000">
                <a:off x="10618641" y="1183051"/>
                <a:ext cx="478942" cy="603115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/>
                  <a:t>V</a:t>
                </a:r>
                <a:endParaRPr lang="en-US" sz="3200" dirty="0"/>
              </a:p>
            </p:txBody>
          </p:sp>
          <p:sp>
            <p:nvSpPr>
              <p:cNvPr id="35" name="Rectangle 34"/>
              <p:cNvSpPr/>
              <p:nvPr/>
            </p:nvSpPr>
            <p:spPr>
              <a:xfrm rot="16200000">
                <a:off x="9737248" y="2643741"/>
                <a:ext cx="2241727" cy="603115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/>
                  <a:t>Train</a:t>
                </a:r>
              </a:p>
            </p:txBody>
          </p:sp>
        </p:grpSp>
      </p:grpSp>
      <p:sp>
        <p:nvSpPr>
          <p:cNvPr id="6" name="TextBox 5"/>
          <p:cNvSpPr txBox="1"/>
          <p:nvPr/>
        </p:nvSpPr>
        <p:spPr>
          <a:xfrm>
            <a:off x="0" y="6008096"/>
            <a:ext cx="12192000" cy="46166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/>
              <a:t>Cross validation </a:t>
            </a:r>
            <a:r>
              <a:rPr lang="en-US" sz="2400" i="1"/>
              <a:t>simulates multiple train test-splits </a:t>
            </a:r>
            <a:r>
              <a:rPr lang="en-US" sz="2400" i="1" dirty="0"/>
              <a:t>on the training data.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248255" y="3902895"/>
            <a:ext cx="1819729" cy="6463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solidFill>
                  <a:schemeClr val="accent4"/>
                </a:solidFill>
              </a:rPr>
              <a:t>Validate</a:t>
            </a:r>
            <a:br>
              <a:rPr lang="en-US">
                <a:solidFill>
                  <a:schemeClr val="accent4"/>
                </a:solidFill>
              </a:rPr>
            </a:br>
            <a:r>
              <a:rPr lang="en-US">
                <a:solidFill>
                  <a:schemeClr val="accent4"/>
                </a:solidFill>
              </a:rPr>
              <a:t>Generalization</a:t>
            </a:r>
          </a:p>
        </p:txBody>
      </p:sp>
    </p:spTree>
    <p:extLst>
      <p:ext uri="{BB962C8B-B14F-4D97-AF65-F5344CB8AC3E}">
        <p14:creationId xmlns:p14="http://schemas.microsoft.com/office/powerpoint/2010/main" val="42269666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  <p:bldP spid="6" grpId="0"/>
      <p:bldP spid="7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ED0A7FA-1538-FE4D-A1D2-53349C8FA3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Returning to Regularization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F2D5984-3A99-054D-98F6-1061B6432B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0669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6C6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4574" y="-519191"/>
            <a:ext cx="9040969" cy="9040969"/>
          </a:xfrm>
          <a:prstGeom prst="rect">
            <a:avLst/>
          </a:prstGeom>
          <a:effectLst>
            <a:softEdge rad="990600"/>
          </a:effectLst>
        </p:spPr>
      </p:pic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552450" y="729682"/>
            <a:ext cx="10801350" cy="1325563"/>
          </a:xfrm>
        </p:spPr>
        <p:txBody>
          <a:bodyPr>
            <a:noAutofit/>
          </a:bodyPr>
          <a:lstStyle/>
          <a:p>
            <a:r>
              <a:rPr lang="en-US" sz="8000" b="1" dirty="0"/>
              <a:t>Regularization</a:t>
            </a:r>
            <a:br>
              <a:rPr lang="en-US" sz="3600" dirty="0"/>
            </a:br>
            <a:r>
              <a:rPr lang="en-US" sz="3600" dirty="0"/>
              <a:t>Parametrically Controlling the </a:t>
            </a:r>
            <a:br>
              <a:rPr lang="en-US" sz="3600" dirty="0"/>
            </a:br>
            <a:r>
              <a:rPr lang="en-US" sz="3600" i="1" dirty="0"/>
              <a:t>Model Complexity</a:t>
            </a:r>
            <a:endParaRPr lang="en-US" sz="3600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838200" y="3923071"/>
            <a:ext cx="10515600" cy="2253893"/>
          </a:xfrm>
        </p:spPr>
        <p:txBody>
          <a:bodyPr/>
          <a:lstStyle/>
          <a:p>
            <a:r>
              <a:rPr lang="en-US" dirty="0"/>
              <a:t>Tradeoff:</a:t>
            </a:r>
          </a:p>
          <a:p>
            <a:pPr lvl="1"/>
            <a:r>
              <a:rPr lang="en-US" b="1" dirty="0"/>
              <a:t>Increase bias</a:t>
            </a:r>
          </a:p>
          <a:p>
            <a:pPr lvl="1"/>
            <a:r>
              <a:rPr lang="en-US" b="1" dirty="0"/>
              <a:t>Decrease variance</a:t>
            </a:r>
          </a:p>
        </p:txBody>
      </p:sp>
      <p:sp>
        <p:nvSpPr>
          <p:cNvPr id="12" name="Rectangle 11"/>
          <p:cNvSpPr/>
          <p:nvPr/>
        </p:nvSpPr>
        <p:spPr>
          <a:xfrm>
            <a:off x="8139539" y="2677854"/>
            <a:ext cx="1875835" cy="2646878"/>
          </a:xfrm>
          <a:prstGeom prst="rect">
            <a:avLst/>
          </a:prstGeom>
        </p:spPr>
        <p:txBody>
          <a:bodyPr wrap="none">
            <a:spAutoFit/>
            <a:scene3d>
              <a:camera prst="orthographicFront"/>
              <a:lightRig rig="threePt" dir="t"/>
            </a:scene3d>
            <a:sp3d extrusionH="57150" prstMaterial="plastic">
              <a:bevelT h="25400" prst="softRound"/>
              <a:bevelB h="25400" prst="softRound"/>
            </a:sp3d>
          </a:bodyPr>
          <a:lstStyle/>
          <a:p>
            <a:r>
              <a:rPr lang="en-US" sz="16600" dirty="0">
                <a:solidFill>
                  <a:srgbClr val="000000">
                    <a:lumMod val="65000"/>
                    <a:lumOff val="35000"/>
                  </a:srgbClr>
                </a:solidFill>
              </a:rPr>
              <a:t>𝜆 </a:t>
            </a:r>
          </a:p>
        </p:txBody>
      </p:sp>
    </p:spTree>
    <p:extLst>
      <p:ext uri="{BB962C8B-B14F-4D97-AF65-F5344CB8AC3E}">
        <p14:creationId xmlns:p14="http://schemas.microsoft.com/office/powerpoint/2010/main" val="1889586852"/>
      </p:ext>
    </p:extLst>
  </p:cSld>
  <p:clrMapOvr>
    <a:masterClrMapping/>
  </p:clrMapOvr>
  <p:transition spd="slow">
    <p:push dir="u"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Idea of Regularization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838200" y="4728117"/>
            <a:ext cx="10515600" cy="1838985"/>
          </a:xfrm>
        </p:spPr>
        <p:txBody>
          <a:bodyPr/>
          <a:lstStyle/>
          <a:p>
            <a:r>
              <a:rPr lang="en-US" dirty="0"/>
              <a:t>How should we define </a:t>
            </a:r>
            <a:r>
              <a:rPr lang="en-US" b="1" dirty="0"/>
              <a:t>R(</a:t>
            </a:r>
            <a:r>
              <a:rPr lang="en-US" b="1" dirty="0" err="1"/>
              <a:t>θ</a:t>
            </a:r>
            <a:r>
              <a:rPr lang="en-US" b="1" dirty="0"/>
              <a:t>)</a:t>
            </a:r>
            <a:r>
              <a:rPr lang="en-US" dirty="0"/>
              <a:t>?</a:t>
            </a:r>
          </a:p>
          <a:p>
            <a:r>
              <a:rPr lang="en-US" dirty="0"/>
              <a:t>How do we determine 𝜆?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4378" y="2834714"/>
            <a:ext cx="6718300" cy="12573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7277" y="3208746"/>
            <a:ext cx="1612900" cy="469900"/>
          </a:xfrm>
          <a:prstGeom prst="rect">
            <a:avLst/>
          </a:prstGeom>
        </p:spPr>
      </p:pic>
      <p:sp>
        <p:nvSpPr>
          <p:cNvPr id="8" name="Rectangular Callout 7"/>
          <p:cNvSpPr/>
          <p:nvPr/>
        </p:nvSpPr>
        <p:spPr>
          <a:xfrm>
            <a:off x="4707674" y="1765249"/>
            <a:ext cx="2775570" cy="721472"/>
          </a:xfrm>
          <a:prstGeom prst="wedgeRectCallout">
            <a:avLst>
              <a:gd name="adj1" fmla="val -15208"/>
              <a:gd name="adj2" fmla="val 129303"/>
            </a:avLst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Fit </a:t>
            </a:r>
            <a:r>
              <a:rPr lang="en-US" sz="2800"/>
              <a:t>the Data</a:t>
            </a:r>
            <a:endParaRPr lang="en-US" sz="2800" dirty="0"/>
          </a:p>
        </p:txBody>
      </p:sp>
      <p:sp>
        <p:nvSpPr>
          <p:cNvPr id="9" name="Rectangular Callout 8"/>
          <p:cNvSpPr/>
          <p:nvPr/>
        </p:nvSpPr>
        <p:spPr>
          <a:xfrm>
            <a:off x="8252678" y="1360447"/>
            <a:ext cx="3101122" cy="1126273"/>
          </a:xfrm>
          <a:prstGeom prst="wedgeRectCallout">
            <a:avLst>
              <a:gd name="adj1" fmla="val -17006"/>
              <a:gd name="adj2" fmla="val 95443"/>
            </a:avLst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Penalize</a:t>
            </a:r>
          </a:p>
          <a:p>
            <a:pPr algn="ctr"/>
            <a:r>
              <a:rPr lang="en-US" sz="2800" dirty="0"/>
              <a:t>Complex Models</a:t>
            </a:r>
          </a:p>
        </p:txBody>
      </p:sp>
      <p:sp>
        <p:nvSpPr>
          <p:cNvPr id="10" name="Rectangular Callout 9"/>
          <p:cNvSpPr/>
          <p:nvPr/>
        </p:nvSpPr>
        <p:spPr>
          <a:xfrm>
            <a:off x="8119946" y="4092014"/>
            <a:ext cx="2765503" cy="869795"/>
          </a:xfrm>
          <a:prstGeom prst="wedgeRectCallout">
            <a:avLst>
              <a:gd name="adj1" fmla="val -16355"/>
              <a:gd name="adj2" fmla="val -87500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Regularization Parameter</a:t>
            </a:r>
          </a:p>
        </p:txBody>
      </p:sp>
    </p:spTree>
    <p:extLst>
      <p:ext uri="{BB962C8B-B14F-4D97-AF65-F5344CB8AC3E}">
        <p14:creationId xmlns:p14="http://schemas.microsoft.com/office/powerpoint/2010/main" val="1033176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  <p:bldP spid="8" grpId="0" animBg="1"/>
      <p:bldP spid="9" grpId="0" animBg="1"/>
      <p:bldP spid="10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9294" y="2333348"/>
            <a:ext cx="3404386" cy="226959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2333348"/>
            <a:ext cx="3404387" cy="226959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345145"/>
            <a:ext cx="10801350" cy="1325563"/>
          </a:xfrm>
        </p:spPr>
        <p:txBody>
          <a:bodyPr/>
          <a:lstStyle/>
          <a:p>
            <a:r>
              <a:rPr lang="en-US" dirty="0"/>
              <a:t>Common Regularization 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2450" y="4602938"/>
            <a:ext cx="5242560" cy="2173782"/>
          </a:xfrm>
        </p:spPr>
        <p:txBody>
          <a:bodyPr>
            <a:normAutofit/>
          </a:bodyPr>
          <a:lstStyle/>
          <a:p>
            <a:pPr>
              <a:spcBef>
                <a:spcPts val="1600"/>
              </a:spcBef>
            </a:pPr>
            <a:r>
              <a:rPr lang="en-US" sz="2000" dirty="0"/>
              <a:t>Distributes weight across related features (robust)</a:t>
            </a:r>
          </a:p>
          <a:p>
            <a:pPr>
              <a:spcBef>
                <a:spcPts val="1600"/>
              </a:spcBef>
            </a:pPr>
            <a:r>
              <a:rPr lang="en-US" sz="2000" dirty="0"/>
              <a:t>Analytic solution (easy to compute)</a:t>
            </a:r>
          </a:p>
          <a:p>
            <a:pPr>
              <a:spcBef>
                <a:spcPts val="1600"/>
              </a:spcBef>
            </a:pPr>
            <a:r>
              <a:rPr lang="en-US" sz="2000" dirty="0"/>
              <a:t>Does not encourage sparsity </a:t>
            </a:r>
            <a:r>
              <a:rPr lang="en-US" sz="2000" dirty="0">
                <a:sym typeface="Wingdings"/>
              </a:rPr>
              <a:t></a:t>
            </a:r>
            <a:br>
              <a:rPr lang="en-US" sz="2000" dirty="0">
                <a:sym typeface="Wingdings"/>
              </a:rPr>
            </a:br>
            <a:r>
              <a:rPr lang="en-US" sz="2000" dirty="0">
                <a:sym typeface="Wingdings"/>
              </a:rPr>
              <a:t>small but non-zero weights.</a:t>
            </a:r>
            <a:endParaRPr lang="en-US" sz="2000" dirty="0"/>
          </a:p>
        </p:txBody>
      </p:sp>
      <p:grpSp>
        <p:nvGrpSpPr>
          <p:cNvPr id="5" name="Group 4"/>
          <p:cNvGrpSpPr/>
          <p:nvPr/>
        </p:nvGrpSpPr>
        <p:grpSpPr>
          <a:xfrm>
            <a:off x="514312" y="1605599"/>
            <a:ext cx="5355224" cy="1200329"/>
            <a:chOff x="-666742" y="4847459"/>
            <a:chExt cx="4462257" cy="1000178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668716" y="4847459"/>
              <a:ext cx="2126799" cy="836608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-666742" y="4847459"/>
              <a:ext cx="2263009" cy="10001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2400" dirty="0">
                  <a:solidFill>
                    <a:schemeClr val="accent2"/>
                  </a:solidFill>
                </a:rPr>
                <a:t>Ridge Regression</a:t>
              </a:r>
              <a:br>
                <a:rPr lang="en-US" sz="2400" dirty="0">
                  <a:solidFill>
                    <a:schemeClr val="accent2"/>
                  </a:solidFill>
                </a:rPr>
              </a:br>
              <a:r>
                <a:rPr lang="en-US" sz="2400" dirty="0">
                  <a:solidFill>
                    <a:schemeClr val="accent2"/>
                  </a:solidFill>
                </a:rPr>
                <a:t>(L2-Reg)</a:t>
              </a:r>
            </a:p>
            <a:p>
              <a:pPr algn="r"/>
              <a:endParaRPr lang="en-US" sz="2400" dirty="0">
                <a:solidFill>
                  <a:schemeClr val="accent2"/>
                </a:solidFill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7098884" y="1605598"/>
            <a:ext cx="4068206" cy="1004026"/>
            <a:chOff x="4236883" y="4835625"/>
            <a:chExt cx="3389846" cy="83660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409213" y="4835625"/>
              <a:ext cx="2217516" cy="836608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4236883" y="4846847"/>
              <a:ext cx="1185039" cy="6924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2400" dirty="0">
                  <a:solidFill>
                    <a:schemeClr val="accent2"/>
                  </a:solidFill>
                </a:rPr>
                <a:t>LASSO</a:t>
              </a:r>
            </a:p>
            <a:p>
              <a:pPr algn="r"/>
              <a:r>
                <a:rPr lang="en-US" sz="2400" dirty="0">
                  <a:solidFill>
                    <a:schemeClr val="accent2"/>
                  </a:solidFill>
                </a:rPr>
                <a:t>(L1-Reg)</a:t>
              </a:r>
            </a:p>
          </p:txBody>
        </p:sp>
      </p:grpSp>
      <p:sp>
        <p:nvSpPr>
          <p:cNvPr id="13" name="Content Placeholder 2"/>
          <p:cNvSpPr txBox="1">
            <a:spLocks/>
          </p:cNvSpPr>
          <p:nvPr/>
        </p:nvSpPr>
        <p:spPr>
          <a:xfrm>
            <a:off x="6989294" y="4602938"/>
            <a:ext cx="4743360" cy="206831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457200" indent="-442913" algn="l" defTabSz="914377" rtl="0" eaLnBrk="1" latinLnBrk="0" hangingPunct="1">
              <a:lnSpc>
                <a:spcPct val="90000"/>
              </a:lnSpc>
              <a:spcBef>
                <a:spcPts val="2200"/>
              </a:spcBef>
              <a:buClr>
                <a:schemeClr val="tx1"/>
              </a:buClr>
              <a:buSzPct val="100000"/>
              <a:buFont typeface="Wingdings" charset="2"/>
              <a:buChar char="Ø"/>
              <a:defRPr sz="2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1pPr>
            <a:lvl2pPr marL="914400" indent="-45720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4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2pPr>
            <a:lvl3pPr marL="1373188" indent="-3111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0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3pPr>
            <a:lvl4pPr marL="1830388" indent="-236538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4pPr>
            <a:lvl5pPr marL="2287588" indent="-2349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600"/>
              </a:spcBef>
            </a:pPr>
            <a:r>
              <a:rPr lang="en-US" sz="2000" b="1" dirty="0"/>
              <a:t>Encourages sparsity </a:t>
            </a:r>
            <a:r>
              <a:rPr lang="en-US" sz="2000" dirty="0"/>
              <a:t>by setting weights = 0</a:t>
            </a:r>
          </a:p>
          <a:p>
            <a:pPr lvl="1">
              <a:spcBef>
                <a:spcPts val="1600"/>
              </a:spcBef>
            </a:pPr>
            <a:r>
              <a:rPr lang="en-US" sz="1600" dirty="0"/>
              <a:t>Used to select informative features</a:t>
            </a:r>
          </a:p>
          <a:p>
            <a:pPr>
              <a:spcBef>
                <a:spcPts val="1600"/>
              </a:spcBef>
            </a:pPr>
            <a:r>
              <a:rPr lang="en-US" sz="2000" dirty="0"/>
              <a:t>Does not have an analytic solution </a:t>
            </a:r>
            <a:r>
              <a:rPr lang="en-US" sz="2000" dirty="0">
                <a:sym typeface="Wingdings"/>
              </a:rPr>
              <a:t> </a:t>
            </a:r>
            <a:r>
              <a:rPr lang="en-US" sz="2000" dirty="0"/>
              <a:t> numerical methods</a:t>
            </a:r>
          </a:p>
        </p:txBody>
      </p:sp>
    </p:spTree>
    <p:extLst>
      <p:ext uri="{BB962C8B-B14F-4D97-AF65-F5344CB8AC3E}">
        <p14:creationId xmlns:p14="http://schemas.microsoft.com/office/powerpoint/2010/main" val="986083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3" grpId="0" build="p" bldLvl="2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4264" y="-146407"/>
            <a:ext cx="10801350" cy="1325563"/>
          </a:xfrm>
        </p:spPr>
        <p:txBody>
          <a:bodyPr/>
          <a:lstStyle/>
          <a:p>
            <a:r>
              <a:rPr lang="en-US"/>
              <a:t>Regularization and Norm </a:t>
            </a:r>
            <a:r>
              <a:rPr lang="en-US" dirty="0"/>
              <a:t>Balls</a:t>
            </a:r>
          </a:p>
        </p:txBody>
      </p:sp>
      <p:grpSp>
        <p:nvGrpSpPr>
          <p:cNvPr id="56" name="Group 55"/>
          <p:cNvGrpSpPr/>
          <p:nvPr/>
        </p:nvGrpSpPr>
        <p:grpSpPr>
          <a:xfrm>
            <a:off x="1299873" y="1806101"/>
            <a:ext cx="2980525" cy="1786919"/>
            <a:chOff x="5819063" y="2118944"/>
            <a:chExt cx="2980525" cy="1786919"/>
          </a:xfrm>
        </p:grpSpPr>
        <p:grpSp>
          <p:nvGrpSpPr>
            <p:cNvPr id="34" name="Group 33"/>
            <p:cNvGrpSpPr/>
            <p:nvPr/>
          </p:nvGrpSpPr>
          <p:grpSpPr>
            <a:xfrm rot="3081666">
              <a:off x="6415866" y="1522141"/>
              <a:ext cx="1786919" cy="2980525"/>
              <a:chOff x="2226669" y="3015426"/>
              <a:chExt cx="1786919" cy="1786919"/>
            </a:xfrm>
          </p:grpSpPr>
          <p:sp>
            <p:nvSpPr>
              <p:cNvPr id="35" name="Oval 34"/>
              <p:cNvSpPr/>
              <p:nvPr/>
            </p:nvSpPr>
            <p:spPr>
              <a:xfrm>
                <a:off x="2226669" y="3015426"/>
                <a:ext cx="1786919" cy="17869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Oval 35"/>
              <p:cNvSpPr/>
              <p:nvPr/>
            </p:nvSpPr>
            <p:spPr>
              <a:xfrm>
                <a:off x="2448724" y="3237481"/>
                <a:ext cx="1342808" cy="1342808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Oval 36"/>
              <p:cNvSpPr/>
              <p:nvPr/>
            </p:nvSpPr>
            <p:spPr>
              <a:xfrm>
                <a:off x="2601299" y="3374541"/>
                <a:ext cx="1037659" cy="1068688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Oval 37"/>
              <p:cNvSpPr/>
              <p:nvPr/>
            </p:nvSpPr>
            <p:spPr>
              <a:xfrm>
                <a:off x="2681217" y="3456849"/>
                <a:ext cx="877822" cy="904072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Oval 38"/>
              <p:cNvSpPr/>
              <p:nvPr/>
            </p:nvSpPr>
            <p:spPr>
              <a:xfrm>
                <a:off x="2752734" y="3530505"/>
                <a:ext cx="734789" cy="756761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Oval 39"/>
              <p:cNvSpPr/>
              <p:nvPr/>
            </p:nvSpPr>
            <p:spPr>
              <a:xfrm>
                <a:off x="2868933" y="3650179"/>
                <a:ext cx="502390" cy="517413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Oval 40"/>
              <p:cNvSpPr/>
              <p:nvPr/>
            </p:nvSpPr>
            <p:spPr>
              <a:xfrm>
                <a:off x="2961190" y="3745194"/>
                <a:ext cx="317877" cy="327382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2" name="TextBox 51"/>
            <p:cNvSpPr txBox="1"/>
            <p:nvPr/>
          </p:nvSpPr>
          <p:spPr>
            <a:xfrm rot="18987675">
              <a:off x="7013442" y="2789168"/>
              <a:ext cx="5725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bg1"/>
                  </a:solidFill>
                </a:rPr>
                <a:t>𝜃</a:t>
              </a:r>
              <a:r>
                <a:rPr lang="en-US" baseline="-25000">
                  <a:solidFill>
                    <a:schemeClr val="bg1"/>
                  </a:solidFill>
                </a:rPr>
                <a:t>opt</a:t>
              </a:r>
              <a:endParaRPr lang="en-US">
                <a:solidFill>
                  <a:schemeClr val="bg1"/>
                </a:solidFill>
              </a:endParaRPr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1764942" y="2269898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𝜃</a:t>
            </a:r>
            <a:r>
              <a:rPr lang="en-US" baseline="-25000" dirty="0"/>
              <a:t>2</a:t>
            </a:r>
            <a:endParaRPr lang="en-US" dirty="0"/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1907114" y="2576144"/>
            <a:ext cx="0" cy="2994485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313859" y="4073386"/>
            <a:ext cx="3186510" cy="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4" name="Oval 43"/>
          <p:cNvSpPr/>
          <p:nvPr/>
        </p:nvSpPr>
        <p:spPr>
          <a:xfrm>
            <a:off x="2702879" y="2643798"/>
            <a:ext cx="132572" cy="132572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 rot="20172547">
            <a:off x="2428519" y="1347162"/>
            <a:ext cx="622286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/>
              <a:t>Loss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3456602" y="3915874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𝜃</a:t>
            </a:r>
            <a:r>
              <a:rPr lang="en-US" baseline="-25000"/>
              <a:t>1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43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28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4264" y="-146407"/>
            <a:ext cx="10801350" cy="1325563"/>
          </a:xfrm>
        </p:spPr>
        <p:txBody>
          <a:bodyPr/>
          <a:lstStyle/>
          <a:p>
            <a:r>
              <a:rPr lang="en-US"/>
              <a:t>Regularization and Norm </a:t>
            </a:r>
            <a:r>
              <a:rPr lang="en-US" dirty="0"/>
              <a:t>Balls</a:t>
            </a:r>
          </a:p>
        </p:txBody>
      </p:sp>
      <p:grpSp>
        <p:nvGrpSpPr>
          <p:cNvPr id="56" name="Group 55"/>
          <p:cNvGrpSpPr/>
          <p:nvPr/>
        </p:nvGrpSpPr>
        <p:grpSpPr>
          <a:xfrm>
            <a:off x="1299873" y="1806101"/>
            <a:ext cx="2980525" cy="1786919"/>
            <a:chOff x="5819063" y="2118944"/>
            <a:chExt cx="2980525" cy="1786919"/>
          </a:xfrm>
        </p:grpSpPr>
        <p:grpSp>
          <p:nvGrpSpPr>
            <p:cNvPr id="34" name="Group 33"/>
            <p:cNvGrpSpPr/>
            <p:nvPr/>
          </p:nvGrpSpPr>
          <p:grpSpPr>
            <a:xfrm rot="3081666">
              <a:off x="6415866" y="1522141"/>
              <a:ext cx="1786919" cy="2980525"/>
              <a:chOff x="2226669" y="3015426"/>
              <a:chExt cx="1786919" cy="1786919"/>
            </a:xfrm>
          </p:grpSpPr>
          <p:sp>
            <p:nvSpPr>
              <p:cNvPr id="35" name="Oval 34"/>
              <p:cNvSpPr/>
              <p:nvPr/>
            </p:nvSpPr>
            <p:spPr>
              <a:xfrm>
                <a:off x="2226669" y="3015426"/>
                <a:ext cx="1786919" cy="17869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Oval 35"/>
              <p:cNvSpPr/>
              <p:nvPr/>
            </p:nvSpPr>
            <p:spPr>
              <a:xfrm>
                <a:off x="2448724" y="3237481"/>
                <a:ext cx="1342808" cy="1342808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Oval 36"/>
              <p:cNvSpPr/>
              <p:nvPr/>
            </p:nvSpPr>
            <p:spPr>
              <a:xfrm>
                <a:off x="2601299" y="3374541"/>
                <a:ext cx="1037659" cy="1068688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Oval 37"/>
              <p:cNvSpPr/>
              <p:nvPr/>
            </p:nvSpPr>
            <p:spPr>
              <a:xfrm>
                <a:off x="2681217" y="3456849"/>
                <a:ext cx="877822" cy="904072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Oval 38"/>
              <p:cNvSpPr/>
              <p:nvPr/>
            </p:nvSpPr>
            <p:spPr>
              <a:xfrm>
                <a:off x="2752734" y="3530505"/>
                <a:ext cx="734789" cy="756761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Oval 39"/>
              <p:cNvSpPr/>
              <p:nvPr/>
            </p:nvSpPr>
            <p:spPr>
              <a:xfrm>
                <a:off x="2868933" y="3650179"/>
                <a:ext cx="502390" cy="517413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Oval 40"/>
              <p:cNvSpPr/>
              <p:nvPr/>
            </p:nvSpPr>
            <p:spPr>
              <a:xfrm>
                <a:off x="2961190" y="3745194"/>
                <a:ext cx="317877" cy="327382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2" name="TextBox 51"/>
            <p:cNvSpPr txBox="1"/>
            <p:nvPr/>
          </p:nvSpPr>
          <p:spPr>
            <a:xfrm rot="18987675">
              <a:off x="7013442" y="2789168"/>
              <a:ext cx="5725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𝜃</a:t>
              </a:r>
              <a:r>
                <a:rPr lang="en-US" baseline="-25000" dirty="0">
                  <a:solidFill>
                    <a:schemeClr val="bg1"/>
                  </a:solidFill>
                </a:rPr>
                <a:t>opt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23" name="Oval 22"/>
          <p:cNvSpPr/>
          <p:nvPr/>
        </p:nvSpPr>
        <p:spPr>
          <a:xfrm>
            <a:off x="1334741" y="3501013"/>
            <a:ext cx="1144745" cy="114474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3456602" y="3915874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𝜃</a:t>
            </a:r>
            <a:r>
              <a:rPr lang="en-US" baseline="-25000"/>
              <a:t>1</a:t>
            </a:r>
            <a:endParaRPr lang="en-US"/>
          </a:p>
        </p:txBody>
      </p:sp>
      <p:sp>
        <p:nvSpPr>
          <p:cNvPr id="48" name="TextBox 47"/>
          <p:cNvSpPr txBox="1"/>
          <p:nvPr/>
        </p:nvSpPr>
        <p:spPr>
          <a:xfrm>
            <a:off x="1764942" y="2269898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𝜃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54" name="TextBox 53"/>
          <p:cNvSpPr txBox="1"/>
          <p:nvPr/>
        </p:nvSpPr>
        <p:spPr>
          <a:xfrm>
            <a:off x="918701" y="5566159"/>
            <a:ext cx="1976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L2 Norm (Ridge)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1907114" y="2576144"/>
            <a:ext cx="0" cy="2994485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313859" y="4073386"/>
            <a:ext cx="3186510" cy="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4" name="Oval 43"/>
          <p:cNvSpPr/>
          <p:nvPr/>
        </p:nvSpPr>
        <p:spPr>
          <a:xfrm>
            <a:off x="2054807" y="3478131"/>
            <a:ext cx="132572" cy="132572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TextBox 79"/>
          <p:cNvSpPr txBox="1"/>
          <p:nvPr/>
        </p:nvSpPr>
        <p:spPr>
          <a:xfrm>
            <a:off x="2380463" y="4447164"/>
            <a:ext cx="1042273" cy="6463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/>
              <a:t>Weight </a:t>
            </a:r>
            <a:br>
              <a:rPr lang="en-US"/>
            </a:br>
            <a:r>
              <a:rPr lang="en-US"/>
              <a:t>sharing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 rot="20172547">
            <a:off x="2428519" y="1347162"/>
            <a:ext cx="622286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/>
              <a:t>Loss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4167805" y="1126227"/>
            <a:ext cx="3897910" cy="4863459"/>
            <a:chOff x="4167805" y="1126227"/>
            <a:chExt cx="3897910" cy="4863459"/>
          </a:xfrm>
        </p:grpSpPr>
        <p:grpSp>
          <p:nvGrpSpPr>
            <p:cNvPr id="59" name="Group 58"/>
            <p:cNvGrpSpPr/>
            <p:nvPr/>
          </p:nvGrpSpPr>
          <p:grpSpPr>
            <a:xfrm>
              <a:off x="4167805" y="1606321"/>
              <a:ext cx="3897910" cy="4383365"/>
              <a:chOff x="476893" y="1919163"/>
              <a:chExt cx="3897910" cy="4383365"/>
            </a:xfrm>
          </p:grpSpPr>
          <p:grpSp>
            <p:nvGrpSpPr>
              <p:cNvPr id="12" name="Group 11"/>
              <p:cNvGrpSpPr/>
              <p:nvPr/>
            </p:nvGrpSpPr>
            <p:grpSpPr>
              <a:xfrm rot="3081666">
                <a:off x="1991081" y="1322360"/>
                <a:ext cx="1786919" cy="2980525"/>
                <a:chOff x="2226669" y="3015426"/>
                <a:chExt cx="1786919" cy="1786919"/>
              </a:xfrm>
            </p:grpSpPr>
            <p:sp>
              <p:nvSpPr>
                <p:cNvPr id="4" name="Oval 3"/>
                <p:cNvSpPr/>
                <p:nvPr/>
              </p:nvSpPr>
              <p:spPr>
                <a:xfrm>
                  <a:off x="2226669" y="3015426"/>
                  <a:ext cx="1786919" cy="1786919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" name="Oval 5"/>
                <p:cNvSpPr/>
                <p:nvPr/>
              </p:nvSpPr>
              <p:spPr>
                <a:xfrm>
                  <a:off x="2448724" y="3237481"/>
                  <a:ext cx="1342808" cy="1342808"/>
                </a:xfrm>
                <a:prstGeom prst="ellipse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" name="Oval 6"/>
                <p:cNvSpPr/>
                <p:nvPr/>
              </p:nvSpPr>
              <p:spPr>
                <a:xfrm>
                  <a:off x="2601299" y="3374541"/>
                  <a:ext cx="1037659" cy="1068688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" name="Oval 7"/>
                <p:cNvSpPr/>
                <p:nvPr/>
              </p:nvSpPr>
              <p:spPr>
                <a:xfrm>
                  <a:off x="2681217" y="3456849"/>
                  <a:ext cx="877822" cy="904072"/>
                </a:xfrm>
                <a:prstGeom prst="ellipse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" name="Oval 8"/>
                <p:cNvSpPr/>
                <p:nvPr/>
              </p:nvSpPr>
              <p:spPr>
                <a:xfrm>
                  <a:off x="2752734" y="3530505"/>
                  <a:ext cx="734789" cy="756761"/>
                </a:xfrm>
                <a:prstGeom prst="ellipse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" name="Oval 9"/>
                <p:cNvSpPr/>
                <p:nvPr/>
              </p:nvSpPr>
              <p:spPr>
                <a:xfrm>
                  <a:off x="2868933" y="3650179"/>
                  <a:ext cx="502390" cy="517413"/>
                </a:xfrm>
                <a:prstGeom prst="ellipse">
                  <a:avLst/>
                </a:prstGeom>
                <a:solidFill>
                  <a:schemeClr val="accent1">
                    <a:lumMod val="7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" name="Oval 10"/>
                <p:cNvSpPr/>
                <p:nvPr/>
              </p:nvSpPr>
              <p:spPr>
                <a:xfrm>
                  <a:off x="2961190" y="3745194"/>
                  <a:ext cx="317877" cy="327382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51" name="TextBox 50"/>
              <p:cNvSpPr txBox="1"/>
              <p:nvPr/>
            </p:nvSpPr>
            <p:spPr>
              <a:xfrm rot="18987675">
                <a:off x="2559323" y="2606496"/>
                <a:ext cx="5725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>
                    <a:solidFill>
                      <a:schemeClr val="bg1"/>
                    </a:solidFill>
                  </a:rPr>
                  <a:t>𝜃</a:t>
                </a:r>
                <a:r>
                  <a:rPr lang="en-US" baseline="-25000">
                    <a:solidFill>
                      <a:schemeClr val="bg1"/>
                    </a:solidFill>
                  </a:rPr>
                  <a:t>opt</a:t>
                </a:r>
                <a:endParaRPr lang="en-US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58" name="Group 57"/>
              <p:cNvGrpSpPr/>
              <p:nvPr/>
            </p:nvGrpSpPr>
            <p:grpSpPr>
              <a:xfrm>
                <a:off x="476893" y="2588097"/>
                <a:ext cx="3533864" cy="3714431"/>
                <a:chOff x="476893" y="2588097"/>
                <a:chExt cx="3533864" cy="3714431"/>
              </a:xfrm>
            </p:grpSpPr>
            <p:sp>
              <p:nvSpPr>
                <p:cNvPr id="18" name="Rectangle 17"/>
                <p:cNvSpPr/>
                <p:nvPr/>
              </p:nvSpPr>
              <p:spPr>
                <a:xfrm rot="2700000">
                  <a:off x="1493383" y="3813798"/>
                  <a:ext cx="1151725" cy="1151725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" name="TextBox 44"/>
                <p:cNvSpPr txBox="1"/>
                <p:nvPr/>
              </p:nvSpPr>
              <p:spPr>
                <a:xfrm>
                  <a:off x="3611289" y="4234073"/>
                  <a:ext cx="39946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/>
                    <a:t>𝜃</a:t>
                  </a:r>
                  <a:r>
                    <a:rPr lang="en-US" baseline="-25000"/>
                    <a:t>1</a:t>
                  </a:r>
                  <a:endParaRPr lang="en-US"/>
                </a:p>
              </p:txBody>
            </p:sp>
            <p:sp>
              <p:nvSpPr>
                <p:cNvPr id="46" name="TextBox 45"/>
                <p:cNvSpPr txBox="1"/>
                <p:nvPr/>
              </p:nvSpPr>
              <p:spPr>
                <a:xfrm>
                  <a:off x="1919629" y="2588097"/>
                  <a:ext cx="39946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𝜃</a:t>
                  </a:r>
                  <a:r>
                    <a:rPr lang="en-US" baseline="-25000" dirty="0"/>
                    <a:t>2</a:t>
                  </a:r>
                  <a:endParaRPr lang="en-US" dirty="0"/>
                </a:p>
              </p:txBody>
            </p:sp>
            <p:sp>
              <p:nvSpPr>
                <p:cNvPr id="53" name="TextBox 52"/>
                <p:cNvSpPr txBox="1"/>
                <p:nvPr/>
              </p:nvSpPr>
              <p:spPr>
                <a:xfrm>
                  <a:off x="1051177" y="5933196"/>
                  <a:ext cx="203613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/>
                    <a:t>L1 Norm (LASSO)</a:t>
                  </a:r>
                </a:p>
              </p:txBody>
            </p:sp>
            <p:cxnSp>
              <p:nvCxnSpPr>
                <p:cNvPr id="14" name="Straight Arrow Connector 13"/>
                <p:cNvCxnSpPr/>
                <p:nvPr/>
              </p:nvCxnSpPr>
              <p:spPr>
                <a:xfrm>
                  <a:off x="2070148" y="2886960"/>
                  <a:ext cx="0" cy="2994485"/>
                </a:xfrm>
                <a:prstGeom prst="straightConnector1">
                  <a:avLst/>
                </a:prstGeom>
                <a:ln>
                  <a:headEnd type="triangle" w="med" len="med"/>
                  <a:tailEnd type="triangle" w="med" len="med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Straight Arrow Connector 15"/>
                <p:cNvCxnSpPr/>
                <p:nvPr/>
              </p:nvCxnSpPr>
              <p:spPr>
                <a:xfrm>
                  <a:off x="476893" y="4384202"/>
                  <a:ext cx="3186510" cy="0"/>
                </a:xfrm>
                <a:prstGeom prst="straightConnector1">
                  <a:avLst/>
                </a:prstGeom>
                <a:ln>
                  <a:headEnd type="triangle" w="med" len="med"/>
                  <a:tailEnd type="triangle" w="med" len="med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43" name="Oval 42"/>
                <p:cNvSpPr/>
                <p:nvPr/>
              </p:nvSpPr>
              <p:spPr>
                <a:xfrm>
                  <a:off x="2003861" y="3505749"/>
                  <a:ext cx="132572" cy="132572"/>
                </a:xfrm>
                <a:prstGeom prst="ellipse">
                  <a:avLst/>
                </a:prstGeom>
              </p:spPr>
              <p:style>
                <a:lnRef idx="0">
                  <a:schemeClr val="accent6"/>
                </a:lnRef>
                <a:fillRef idx="3">
                  <a:schemeClr val="accent6"/>
                </a:fillRef>
                <a:effectRef idx="3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24" name="TextBox 23"/>
            <p:cNvSpPr txBox="1"/>
            <p:nvPr/>
          </p:nvSpPr>
          <p:spPr>
            <a:xfrm>
              <a:off x="6081548" y="4443179"/>
              <a:ext cx="1164101" cy="646331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dirty="0"/>
                <a:t>Sparsity</a:t>
              </a:r>
            </a:p>
            <a:p>
              <a:r>
                <a:rPr lang="en-US" dirty="0"/>
                <a:t>inducing</a:t>
              </a:r>
            </a:p>
          </p:txBody>
        </p:sp>
        <p:grpSp>
          <p:nvGrpSpPr>
            <p:cNvPr id="25" name="Group 24"/>
            <p:cNvGrpSpPr/>
            <p:nvPr/>
          </p:nvGrpSpPr>
          <p:grpSpPr>
            <a:xfrm>
              <a:off x="4261229" y="3205452"/>
              <a:ext cx="1433544" cy="646331"/>
              <a:chOff x="4261229" y="3205452"/>
              <a:chExt cx="1433544" cy="646331"/>
            </a:xfrm>
          </p:grpSpPr>
          <p:sp>
            <p:nvSpPr>
              <p:cNvPr id="3" name="TextBox 2"/>
              <p:cNvSpPr txBox="1"/>
              <p:nvPr/>
            </p:nvSpPr>
            <p:spPr>
              <a:xfrm>
                <a:off x="4261229" y="3205452"/>
                <a:ext cx="1202573" cy="646331"/>
              </a:xfrm>
              <a:prstGeom prst="rect">
                <a:avLst/>
              </a:prstGeom>
            </p:spPr>
            <p:txBody>
              <a:bodyPr wrap="none" rtlCol="0">
                <a:spAutoFit/>
              </a:bodyPr>
              <a:lstStyle/>
              <a:p>
                <a:r>
                  <a:rPr lang="en-US"/>
                  <a:t>Snaps to </a:t>
                </a:r>
              </a:p>
              <a:p>
                <a:r>
                  <a:rPr lang="en-US" dirty="0"/>
                  <a:t>corners</a:t>
                </a:r>
              </a:p>
            </p:txBody>
          </p:sp>
          <p:cxnSp>
            <p:nvCxnSpPr>
              <p:cNvPr id="19" name="Straight Arrow Connector 18"/>
              <p:cNvCxnSpPr/>
              <p:nvPr/>
            </p:nvCxnSpPr>
            <p:spPr>
              <a:xfrm flipV="1">
                <a:off x="5233194" y="3259193"/>
                <a:ext cx="461579" cy="32671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82" name="TextBox 81"/>
            <p:cNvSpPr txBox="1"/>
            <p:nvPr/>
          </p:nvSpPr>
          <p:spPr>
            <a:xfrm rot="20172547">
              <a:off x="6263407" y="1126227"/>
              <a:ext cx="622286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/>
                <a:t>Loss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7785219" y="1406644"/>
            <a:ext cx="4279320" cy="4805846"/>
            <a:chOff x="7785219" y="1406644"/>
            <a:chExt cx="4279320" cy="4805846"/>
          </a:xfrm>
        </p:grpSpPr>
        <p:grpSp>
          <p:nvGrpSpPr>
            <p:cNvPr id="15" name="Group 14"/>
            <p:cNvGrpSpPr/>
            <p:nvPr/>
          </p:nvGrpSpPr>
          <p:grpSpPr>
            <a:xfrm>
              <a:off x="7785219" y="1825897"/>
              <a:ext cx="3955316" cy="4386593"/>
              <a:chOff x="7741021" y="1976180"/>
              <a:chExt cx="3955316" cy="4386593"/>
            </a:xfrm>
          </p:grpSpPr>
          <p:grpSp>
            <p:nvGrpSpPr>
              <p:cNvPr id="49" name="Group 48"/>
              <p:cNvGrpSpPr/>
              <p:nvPr/>
            </p:nvGrpSpPr>
            <p:grpSpPr>
              <a:xfrm>
                <a:off x="8715812" y="1976180"/>
                <a:ext cx="2980525" cy="1786919"/>
                <a:chOff x="5819063" y="2118944"/>
                <a:chExt cx="2980525" cy="1786919"/>
              </a:xfrm>
            </p:grpSpPr>
            <p:grpSp>
              <p:nvGrpSpPr>
                <p:cNvPr id="67" name="Group 66"/>
                <p:cNvGrpSpPr/>
                <p:nvPr/>
              </p:nvGrpSpPr>
              <p:grpSpPr>
                <a:xfrm rot="3081666">
                  <a:off x="6415866" y="1522141"/>
                  <a:ext cx="1786919" cy="2980525"/>
                  <a:chOff x="2226669" y="3015426"/>
                  <a:chExt cx="1786919" cy="1786919"/>
                </a:xfrm>
              </p:grpSpPr>
              <p:sp>
                <p:nvSpPr>
                  <p:cNvPr id="69" name="Oval 68"/>
                  <p:cNvSpPr/>
                  <p:nvPr/>
                </p:nvSpPr>
                <p:spPr>
                  <a:xfrm>
                    <a:off x="2226669" y="3015426"/>
                    <a:ext cx="1786919" cy="1786919"/>
                  </a:xfrm>
                  <a:prstGeom prst="ellipse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0" name="Oval 69"/>
                  <p:cNvSpPr/>
                  <p:nvPr/>
                </p:nvSpPr>
                <p:spPr>
                  <a:xfrm>
                    <a:off x="2448724" y="3237481"/>
                    <a:ext cx="1342808" cy="1342808"/>
                  </a:xfrm>
                  <a:prstGeom prst="ellipse">
                    <a:avLst/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1" name="Oval 70"/>
                  <p:cNvSpPr/>
                  <p:nvPr/>
                </p:nvSpPr>
                <p:spPr>
                  <a:xfrm>
                    <a:off x="2601299" y="3374541"/>
                    <a:ext cx="1037659" cy="1068688"/>
                  </a:xfrm>
                  <a:prstGeom prst="ellipse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2" name="Oval 71"/>
                  <p:cNvSpPr/>
                  <p:nvPr/>
                </p:nvSpPr>
                <p:spPr>
                  <a:xfrm>
                    <a:off x="2681217" y="3456849"/>
                    <a:ext cx="877822" cy="904072"/>
                  </a:xfrm>
                  <a:prstGeom prst="ellipse">
                    <a:avLst/>
                  </a:prstGeom>
                  <a:solidFill>
                    <a:schemeClr val="accent1">
                      <a:lumMod val="60000"/>
                      <a:lumOff val="4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3" name="Oval 72"/>
                  <p:cNvSpPr/>
                  <p:nvPr/>
                </p:nvSpPr>
                <p:spPr>
                  <a:xfrm>
                    <a:off x="2752734" y="3530505"/>
                    <a:ext cx="734789" cy="756761"/>
                  </a:xfrm>
                  <a:prstGeom prst="ellipse">
                    <a:avLst/>
                  </a:prstGeom>
                  <a:solidFill>
                    <a:schemeClr val="accent1">
                      <a:lumMod val="60000"/>
                      <a:lumOff val="4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4" name="Oval 73"/>
                  <p:cNvSpPr/>
                  <p:nvPr/>
                </p:nvSpPr>
                <p:spPr>
                  <a:xfrm>
                    <a:off x="2868933" y="3650179"/>
                    <a:ext cx="502390" cy="517413"/>
                  </a:xfrm>
                  <a:prstGeom prst="ellipse">
                    <a:avLst/>
                  </a:prstGeom>
                  <a:solidFill>
                    <a:schemeClr val="accent1">
                      <a:lumMod val="75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5" name="Oval 74"/>
                  <p:cNvSpPr/>
                  <p:nvPr/>
                </p:nvSpPr>
                <p:spPr>
                  <a:xfrm>
                    <a:off x="2961190" y="3745194"/>
                    <a:ext cx="317877" cy="327382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68" name="TextBox 67"/>
                <p:cNvSpPr txBox="1"/>
                <p:nvPr/>
              </p:nvSpPr>
              <p:spPr>
                <a:xfrm rot="18987675">
                  <a:off x="7013442" y="2789168"/>
                  <a:ext cx="57259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solidFill>
                        <a:schemeClr val="bg1"/>
                      </a:solidFill>
                    </a:rPr>
                    <a:t>𝜃</a:t>
                  </a:r>
                  <a:r>
                    <a:rPr lang="en-US" baseline="-25000" dirty="0">
                      <a:solidFill>
                        <a:schemeClr val="bg1"/>
                      </a:solidFill>
                    </a:rPr>
                    <a:t>opt</a:t>
                  </a:r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13" name="Decision 12"/>
              <p:cNvSpPr/>
              <p:nvPr/>
            </p:nvSpPr>
            <p:spPr>
              <a:xfrm>
                <a:off x="8714936" y="3617554"/>
                <a:ext cx="1231395" cy="1231395"/>
              </a:xfrm>
              <a:custGeom>
                <a:avLst/>
                <a:gdLst>
                  <a:gd name="connsiteX0" fmla="*/ 0 w 10000"/>
                  <a:gd name="connsiteY0" fmla="*/ 5000 h 10000"/>
                  <a:gd name="connsiteX1" fmla="*/ 5000 w 10000"/>
                  <a:gd name="connsiteY1" fmla="*/ 0 h 10000"/>
                  <a:gd name="connsiteX2" fmla="*/ 10000 w 10000"/>
                  <a:gd name="connsiteY2" fmla="*/ 5000 h 10000"/>
                  <a:gd name="connsiteX3" fmla="*/ 5000 w 10000"/>
                  <a:gd name="connsiteY3" fmla="*/ 10000 h 10000"/>
                  <a:gd name="connsiteX4" fmla="*/ 0 w 10000"/>
                  <a:gd name="connsiteY4" fmla="*/ 5000 h 10000"/>
                  <a:gd name="connsiteX0" fmla="*/ 0 w 10000"/>
                  <a:gd name="connsiteY0" fmla="*/ 5000 h 10000"/>
                  <a:gd name="connsiteX1" fmla="*/ 5000 w 10000"/>
                  <a:gd name="connsiteY1" fmla="*/ 0 h 10000"/>
                  <a:gd name="connsiteX2" fmla="*/ 10000 w 10000"/>
                  <a:gd name="connsiteY2" fmla="*/ 5000 h 10000"/>
                  <a:gd name="connsiteX3" fmla="*/ 5000 w 10000"/>
                  <a:gd name="connsiteY3" fmla="*/ 10000 h 10000"/>
                  <a:gd name="connsiteX4" fmla="*/ 0 w 10000"/>
                  <a:gd name="connsiteY4" fmla="*/ 5000 h 10000"/>
                  <a:gd name="connsiteX0" fmla="*/ 0 w 10000"/>
                  <a:gd name="connsiteY0" fmla="*/ 5000 h 10000"/>
                  <a:gd name="connsiteX1" fmla="*/ 5000 w 10000"/>
                  <a:gd name="connsiteY1" fmla="*/ 0 h 10000"/>
                  <a:gd name="connsiteX2" fmla="*/ 10000 w 10000"/>
                  <a:gd name="connsiteY2" fmla="*/ 5000 h 10000"/>
                  <a:gd name="connsiteX3" fmla="*/ 5000 w 10000"/>
                  <a:gd name="connsiteY3" fmla="*/ 10000 h 10000"/>
                  <a:gd name="connsiteX4" fmla="*/ 0 w 10000"/>
                  <a:gd name="connsiteY4" fmla="*/ 5000 h 10000"/>
                  <a:gd name="connsiteX0" fmla="*/ 0 w 10000"/>
                  <a:gd name="connsiteY0" fmla="*/ 5000 h 10000"/>
                  <a:gd name="connsiteX1" fmla="*/ 5000 w 10000"/>
                  <a:gd name="connsiteY1" fmla="*/ 0 h 10000"/>
                  <a:gd name="connsiteX2" fmla="*/ 10000 w 10000"/>
                  <a:gd name="connsiteY2" fmla="*/ 5000 h 10000"/>
                  <a:gd name="connsiteX3" fmla="*/ 5000 w 10000"/>
                  <a:gd name="connsiteY3" fmla="*/ 10000 h 10000"/>
                  <a:gd name="connsiteX4" fmla="*/ 0 w 10000"/>
                  <a:gd name="connsiteY4" fmla="*/ 5000 h 10000"/>
                  <a:gd name="connsiteX0" fmla="*/ 0 w 10000"/>
                  <a:gd name="connsiteY0" fmla="*/ 5000 h 10000"/>
                  <a:gd name="connsiteX1" fmla="*/ 5000 w 10000"/>
                  <a:gd name="connsiteY1" fmla="*/ 0 h 10000"/>
                  <a:gd name="connsiteX2" fmla="*/ 10000 w 10000"/>
                  <a:gd name="connsiteY2" fmla="*/ 5000 h 10000"/>
                  <a:gd name="connsiteX3" fmla="*/ 5000 w 10000"/>
                  <a:gd name="connsiteY3" fmla="*/ 10000 h 10000"/>
                  <a:gd name="connsiteX4" fmla="*/ 0 w 10000"/>
                  <a:gd name="connsiteY4" fmla="*/ 5000 h 10000"/>
                  <a:gd name="connsiteX0" fmla="*/ 0 w 10000"/>
                  <a:gd name="connsiteY0" fmla="*/ 5000 h 10000"/>
                  <a:gd name="connsiteX1" fmla="*/ 5000 w 10000"/>
                  <a:gd name="connsiteY1" fmla="*/ 0 h 10000"/>
                  <a:gd name="connsiteX2" fmla="*/ 10000 w 10000"/>
                  <a:gd name="connsiteY2" fmla="*/ 5000 h 10000"/>
                  <a:gd name="connsiteX3" fmla="*/ 5000 w 10000"/>
                  <a:gd name="connsiteY3" fmla="*/ 10000 h 10000"/>
                  <a:gd name="connsiteX4" fmla="*/ 0 w 10000"/>
                  <a:gd name="connsiteY4" fmla="*/ 5000 h 10000"/>
                  <a:gd name="connsiteX0" fmla="*/ 0 w 10000"/>
                  <a:gd name="connsiteY0" fmla="*/ 5000 h 10000"/>
                  <a:gd name="connsiteX1" fmla="*/ 5000 w 10000"/>
                  <a:gd name="connsiteY1" fmla="*/ 0 h 10000"/>
                  <a:gd name="connsiteX2" fmla="*/ 10000 w 10000"/>
                  <a:gd name="connsiteY2" fmla="*/ 5000 h 10000"/>
                  <a:gd name="connsiteX3" fmla="*/ 5000 w 10000"/>
                  <a:gd name="connsiteY3" fmla="*/ 10000 h 10000"/>
                  <a:gd name="connsiteX4" fmla="*/ 0 w 10000"/>
                  <a:gd name="connsiteY4" fmla="*/ 5000 h 10000"/>
                  <a:gd name="connsiteX0" fmla="*/ 0 w 10000"/>
                  <a:gd name="connsiteY0" fmla="*/ 5000 h 10000"/>
                  <a:gd name="connsiteX1" fmla="*/ 5000 w 10000"/>
                  <a:gd name="connsiteY1" fmla="*/ 0 h 10000"/>
                  <a:gd name="connsiteX2" fmla="*/ 10000 w 10000"/>
                  <a:gd name="connsiteY2" fmla="*/ 5000 h 10000"/>
                  <a:gd name="connsiteX3" fmla="*/ 5000 w 10000"/>
                  <a:gd name="connsiteY3" fmla="*/ 10000 h 10000"/>
                  <a:gd name="connsiteX4" fmla="*/ 0 w 10000"/>
                  <a:gd name="connsiteY4" fmla="*/ 5000 h 10000"/>
                  <a:gd name="connsiteX0" fmla="*/ 0 w 10000"/>
                  <a:gd name="connsiteY0" fmla="*/ 5000 h 10000"/>
                  <a:gd name="connsiteX1" fmla="*/ 5000 w 10000"/>
                  <a:gd name="connsiteY1" fmla="*/ 0 h 10000"/>
                  <a:gd name="connsiteX2" fmla="*/ 10000 w 10000"/>
                  <a:gd name="connsiteY2" fmla="*/ 5000 h 10000"/>
                  <a:gd name="connsiteX3" fmla="*/ 5000 w 10000"/>
                  <a:gd name="connsiteY3" fmla="*/ 10000 h 10000"/>
                  <a:gd name="connsiteX4" fmla="*/ 0 w 10000"/>
                  <a:gd name="connsiteY4" fmla="*/ 5000 h 10000"/>
                  <a:gd name="connsiteX0" fmla="*/ 0 w 10000"/>
                  <a:gd name="connsiteY0" fmla="*/ 5000 h 10000"/>
                  <a:gd name="connsiteX1" fmla="*/ 5000 w 10000"/>
                  <a:gd name="connsiteY1" fmla="*/ 0 h 10000"/>
                  <a:gd name="connsiteX2" fmla="*/ 10000 w 10000"/>
                  <a:gd name="connsiteY2" fmla="*/ 5000 h 10000"/>
                  <a:gd name="connsiteX3" fmla="*/ 5000 w 10000"/>
                  <a:gd name="connsiteY3" fmla="*/ 10000 h 10000"/>
                  <a:gd name="connsiteX4" fmla="*/ 0 w 10000"/>
                  <a:gd name="connsiteY4" fmla="*/ 5000 h 10000"/>
                  <a:gd name="connsiteX0" fmla="*/ 0 w 10000"/>
                  <a:gd name="connsiteY0" fmla="*/ 5000 h 10000"/>
                  <a:gd name="connsiteX1" fmla="*/ 5000 w 10000"/>
                  <a:gd name="connsiteY1" fmla="*/ 0 h 10000"/>
                  <a:gd name="connsiteX2" fmla="*/ 10000 w 10000"/>
                  <a:gd name="connsiteY2" fmla="*/ 5000 h 10000"/>
                  <a:gd name="connsiteX3" fmla="*/ 5000 w 10000"/>
                  <a:gd name="connsiteY3" fmla="*/ 10000 h 10000"/>
                  <a:gd name="connsiteX4" fmla="*/ 0 w 10000"/>
                  <a:gd name="connsiteY4" fmla="*/ 5000 h 10000"/>
                  <a:gd name="connsiteX0" fmla="*/ 0 w 10000"/>
                  <a:gd name="connsiteY0" fmla="*/ 5000 h 10000"/>
                  <a:gd name="connsiteX1" fmla="*/ 5000 w 10000"/>
                  <a:gd name="connsiteY1" fmla="*/ 0 h 10000"/>
                  <a:gd name="connsiteX2" fmla="*/ 10000 w 10000"/>
                  <a:gd name="connsiteY2" fmla="*/ 5000 h 10000"/>
                  <a:gd name="connsiteX3" fmla="*/ 5000 w 10000"/>
                  <a:gd name="connsiteY3" fmla="*/ 10000 h 10000"/>
                  <a:gd name="connsiteX4" fmla="*/ 0 w 10000"/>
                  <a:gd name="connsiteY4" fmla="*/ 5000 h 10000"/>
                  <a:gd name="connsiteX0" fmla="*/ 0 w 10000"/>
                  <a:gd name="connsiteY0" fmla="*/ 5000 h 10000"/>
                  <a:gd name="connsiteX1" fmla="*/ 5000 w 10000"/>
                  <a:gd name="connsiteY1" fmla="*/ 0 h 10000"/>
                  <a:gd name="connsiteX2" fmla="*/ 10000 w 10000"/>
                  <a:gd name="connsiteY2" fmla="*/ 5000 h 10000"/>
                  <a:gd name="connsiteX3" fmla="*/ 5000 w 10000"/>
                  <a:gd name="connsiteY3" fmla="*/ 10000 h 10000"/>
                  <a:gd name="connsiteX4" fmla="*/ 0 w 10000"/>
                  <a:gd name="connsiteY4" fmla="*/ 5000 h 10000"/>
                  <a:gd name="connsiteX0" fmla="*/ 0 w 10000"/>
                  <a:gd name="connsiteY0" fmla="*/ 5000 h 10000"/>
                  <a:gd name="connsiteX1" fmla="*/ 5000 w 10000"/>
                  <a:gd name="connsiteY1" fmla="*/ 0 h 10000"/>
                  <a:gd name="connsiteX2" fmla="*/ 10000 w 10000"/>
                  <a:gd name="connsiteY2" fmla="*/ 5000 h 10000"/>
                  <a:gd name="connsiteX3" fmla="*/ 5000 w 10000"/>
                  <a:gd name="connsiteY3" fmla="*/ 10000 h 10000"/>
                  <a:gd name="connsiteX4" fmla="*/ 0 w 10000"/>
                  <a:gd name="connsiteY4" fmla="*/ 5000 h 10000"/>
                  <a:gd name="connsiteX0" fmla="*/ 0 w 10000"/>
                  <a:gd name="connsiteY0" fmla="*/ 5000 h 10000"/>
                  <a:gd name="connsiteX1" fmla="*/ 5000 w 10000"/>
                  <a:gd name="connsiteY1" fmla="*/ 0 h 10000"/>
                  <a:gd name="connsiteX2" fmla="*/ 10000 w 10000"/>
                  <a:gd name="connsiteY2" fmla="*/ 5000 h 10000"/>
                  <a:gd name="connsiteX3" fmla="*/ 5000 w 10000"/>
                  <a:gd name="connsiteY3" fmla="*/ 10000 h 10000"/>
                  <a:gd name="connsiteX4" fmla="*/ 0 w 10000"/>
                  <a:gd name="connsiteY4" fmla="*/ 5000 h 10000"/>
                  <a:gd name="connsiteX0" fmla="*/ 0 w 10000"/>
                  <a:gd name="connsiteY0" fmla="*/ 5000 h 10000"/>
                  <a:gd name="connsiteX1" fmla="*/ 5000 w 10000"/>
                  <a:gd name="connsiteY1" fmla="*/ 0 h 10000"/>
                  <a:gd name="connsiteX2" fmla="*/ 10000 w 10000"/>
                  <a:gd name="connsiteY2" fmla="*/ 5000 h 10000"/>
                  <a:gd name="connsiteX3" fmla="*/ 5000 w 10000"/>
                  <a:gd name="connsiteY3" fmla="*/ 10000 h 10000"/>
                  <a:gd name="connsiteX4" fmla="*/ 0 w 10000"/>
                  <a:gd name="connsiteY4" fmla="*/ 5000 h 10000"/>
                  <a:gd name="connsiteX0" fmla="*/ 0 w 10000"/>
                  <a:gd name="connsiteY0" fmla="*/ 5000 h 10000"/>
                  <a:gd name="connsiteX1" fmla="*/ 5000 w 10000"/>
                  <a:gd name="connsiteY1" fmla="*/ 0 h 10000"/>
                  <a:gd name="connsiteX2" fmla="*/ 10000 w 10000"/>
                  <a:gd name="connsiteY2" fmla="*/ 5000 h 10000"/>
                  <a:gd name="connsiteX3" fmla="*/ 5000 w 10000"/>
                  <a:gd name="connsiteY3" fmla="*/ 10000 h 10000"/>
                  <a:gd name="connsiteX4" fmla="*/ 0 w 10000"/>
                  <a:gd name="connsiteY4" fmla="*/ 5000 h 10000"/>
                  <a:gd name="connsiteX0" fmla="*/ 0 w 10000"/>
                  <a:gd name="connsiteY0" fmla="*/ 5000 h 10000"/>
                  <a:gd name="connsiteX1" fmla="*/ 5000 w 10000"/>
                  <a:gd name="connsiteY1" fmla="*/ 0 h 10000"/>
                  <a:gd name="connsiteX2" fmla="*/ 10000 w 10000"/>
                  <a:gd name="connsiteY2" fmla="*/ 5000 h 10000"/>
                  <a:gd name="connsiteX3" fmla="*/ 5000 w 10000"/>
                  <a:gd name="connsiteY3" fmla="*/ 10000 h 10000"/>
                  <a:gd name="connsiteX4" fmla="*/ 0 w 10000"/>
                  <a:gd name="connsiteY4" fmla="*/ 5000 h 10000"/>
                  <a:gd name="connsiteX0" fmla="*/ 0 w 10000"/>
                  <a:gd name="connsiteY0" fmla="*/ 5000 h 10000"/>
                  <a:gd name="connsiteX1" fmla="*/ 5000 w 10000"/>
                  <a:gd name="connsiteY1" fmla="*/ 0 h 10000"/>
                  <a:gd name="connsiteX2" fmla="*/ 10000 w 10000"/>
                  <a:gd name="connsiteY2" fmla="*/ 5000 h 10000"/>
                  <a:gd name="connsiteX3" fmla="*/ 5000 w 10000"/>
                  <a:gd name="connsiteY3" fmla="*/ 10000 h 10000"/>
                  <a:gd name="connsiteX4" fmla="*/ 0 w 10000"/>
                  <a:gd name="connsiteY4" fmla="*/ 5000 h 10000"/>
                  <a:gd name="connsiteX0" fmla="*/ 0 w 10000"/>
                  <a:gd name="connsiteY0" fmla="*/ 5000 h 10000"/>
                  <a:gd name="connsiteX1" fmla="*/ 5000 w 10000"/>
                  <a:gd name="connsiteY1" fmla="*/ 0 h 10000"/>
                  <a:gd name="connsiteX2" fmla="*/ 10000 w 10000"/>
                  <a:gd name="connsiteY2" fmla="*/ 5000 h 10000"/>
                  <a:gd name="connsiteX3" fmla="*/ 5000 w 10000"/>
                  <a:gd name="connsiteY3" fmla="*/ 10000 h 10000"/>
                  <a:gd name="connsiteX4" fmla="*/ 0 w 10000"/>
                  <a:gd name="connsiteY4" fmla="*/ 5000 h 10000"/>
                  <a:gd name="connsiteX0" fmla="*/ 0 w 10000"/>
                  <a:gd name="connsiteY0" fmla="*/ 5000 h 10000"/>
                  <a:gd name="connsiteX1" fmla="*/ 5000 w 10000"/>
                  <a:gd name="connsiteY1" fmla="*/ 0 h 10000"/>
                  <a:gd name="connsiteX2" fmla="*/ 10000 w 10000"/>
                  <a:gd name="connsiteY2" fmla="*/ 5000 h 10000"/>
                  <a:gd name="connsiteX3" fmla="*/ 5000 w 10000"/>
                  <a:gd name="connsiteY3" fmla="*/ 10000 h 10000"/>
                  <a:gd name="connsiteX4" fmla="*/ 0 w 10000"/>
                  <a:gd name="connsiteY4" fmla="*/ 5000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00" h="10000">
                    <a:moveTo>
                      <a:pt x="0" y="5000"/>
                    </a:moveTo>
                    <a:cubicBezTo>
                      <a:pt x="1865" y="1564"/>
                      <a:pt x="1833" y="1427"/>
                      <a:pt x="5000" y="0"/>
                    </a:cubicBezTo>
                    <a:cubicBezTo>
                      <a:pt x="8048" y="1624"/>
                      <a:pt x="8372" y="1879"/>
                      <a:pt x="10000" y="5000"/>
                    </a:cubicBezTo>
                    <a:cubicBezTo>
                      <a:pt x="8167" y="8111"/>
                      <a:pt x="8351" y="8098"/>
                      <a:pt x="5000" y="10000"/>
                    </a:cubicBezTo>
                    <a:cubicBezTo>
                      <a:pt x="1816" y="8126"/>
                      <a:pt x="2130" y="8412"/>
                      <a:pt x="0" y="5000"/>
                    </a:cubicBezTo>
                    <a:close/>
                  </a:path>
                </a:pathLst>
              </a:custGeom>
              <a:solidFill>
                <a:srgbClr val="7030A0"/>
              </a:solidFill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0" name="Group 49"/>
              <p:cNvGrpSpPr/>
              <p:nvPr/>
            </p:nvGrpSpPr>
            <p:grpSpPr>
              <a:xfrm>
                <a:off x="7741021" y="2420181"/>
                <a:ext cx="3542211" cy="3942592"/>
                <a:chOff x="4833049" y="2582741"/>
                <a:chExt cx="3542211" cy="3942592"/>
              </a:xfrm>
            </p:grpSpPr>
            <p:sp>
              <p:nvSpPr>
                <p:cNvPr id="61" name="TextBox 60"/>
                <p:cNvSpPr txBox="1"/>
                <p:nvPr/>
              </p:nvSpPr>
              <p:spPr>
                <a:xfrm>
                  <a:off x="7975792" y="4228717"/>
                  <a:ext cx="39946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/>
                    <a:t>𝜃</a:t>
                  </a:r>
                  <a:r>
                    <a:rPr lang="en-US" baseline="-25000"/>
                    <a:t>1</a:t>
                  </a:r>
                  <a:endParaRPr lang="en-US"/>
                </a:p>
              </p:txBody>
            </p:sp>
            <p:sp>
              <p:nvSpPr>
                <p:cNvPr id="62" name="TextBox 61"/>
                <p:cNvSpPr txBox="1"/>
                <p:nvPr/>
              </p:nvSpPr>
              <p:spPr>
                <a:xfrm>
                  <a:off x="6284132" y="2582741"/>
                  <a:ext cx="39946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𝜃</a:t>
                  </a:r>
                  <a:r>
                    <a:rPr lang="en-US" baseline="-25000" dirty="0"/>
                    <a:t>2</a:t>
                  </a:r>
                  <a:endParaRPr lang="en-US" dirty="0"/>
                </a:p>
              </p:txBody>
            </p:sp>
            <p:sp>
              <p:nvSpPr>
                <p:cNvPr id="63" name="TextBox 62"/>
                <p:cNvSpPr txBox="1"/>
                <p:nvPr/>
              </p:nvSpPr>
              <p:spPr>
                <a:xfrm>
                  <a:off x="5637454" y="5879002"/>
                  <a:ext cx="1595309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/>
                    <a:t>L1 + L2 Norm</a:t>
                  </a:r>
                </a:p>
                <a:p>
                  <a:pPr algn="ctr"/>
                  <a:r>
                    <a:rPr lang="en-US" dirty="0"/>
                    <a:t>(Elastic Net)</a:t>
                  </a:r>
                </a:p>
              </p:txBody>
            </p:sp>
            <p:cxnSp>
              <p:nvCxnSpPr>
                <p:cNvPr id="64" name="Straight Arrow Connector 63"/>
                <p:cNvCxnSpPr/>
                <p:nvPr/>
              </p:nvCxnSpPr>
              <p:spPr>
                <a:xfrm>
                  <a:off x="6426304" y="2888987"/>
                  <a:ext cx="0" cy="2994485"/>
                </a:xfrm>
                <a:prstGeom prst="straightConnector1">
                  <a:avLst/>
                </a:prstGeom>
                <a:ln>
                  <a:headEnd type="triangle" w="med" len="med"/>
                  <a:tailEnd type="triangle" w="med" len="med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Straight Arrow Connector 64"/>
                <p:cNvCxnSpPr/>
                <p:nvPr/>
              </p:nvCxnSpPr>
              <p:spPr>
                <a:xfrm>
                  <a:off x="4833049" y="4386229"/>
                  <a:ext cx="3186510" cy="0"/>
                </a:xfrm>
                <a:prstGeom prst="straightConnector1">
                  <a:avLst/>
                </a:prstGeom>
                <a:ln>
                  <a:headEnd type="triangle" w="med" len="med"/>
                  <a:tailEnd type="triangle" w="med" len="med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66" name="Oval 65"/>
                <p:cNvSpPr/>
                <p:nvPr/>
              </p:nvSpPr>
              <p:spPr>
                <a:xfrm>
                  <a:off x="6419889" y="3730504"/>
                  <a:ext cx="155837" cy="155448"/>
                </a:xfrm>
                <a:prstGeom prst="ellipse">
                  <a:avLst/>
                </a:prstGeom>
              </p:spPr>
              <p:style>
                <a:lnRef idx="0">
                  <a:schemeClr val="accent6"/>
                </a:lnRef>
                <a:fillRef idx="3">
                  <a:schemeClr val="accent6"/>
                </a:fillRef>
                <a:effectRef idx="3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81" name="TextBox 80"/>
            <p:cNvSpPr txBox="1"/>
            <p:nvPr/>
          </p:nvSpPr>
          <p:spPr>
            <a:xfrm>
              <a:off x="9784748" y="4461415"/>
              <a:ext cx="2279791" cy="646331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dirty="0"/>
                <a:t>Compromise</a:t>
              </a:r>
              <a:r>
                <a:rPr lang="mr-IN" dirty="0"/>
                <a:t>…</a:t>
              </a:r>
              <a:endParaRPr lang="en-US" dirty="0"/>
            </a:p>
            <a:p>
              <a:r>
                <a:rPr lang="en-US" dirty="0"/>
                <a:t>Two parameters </a:t>
              </a:r>
              <a:r>
                <a:rPr lang="mr-IN" dirty="0"/>
                <a:t>…</a:t>
              </a:r>
              <a:endParaRPr lang="en-US" dirty="0"/>
            </a:p>
          </p:txBody>
        </p:sp>
        <p:grpSp>
          <p:nvGrpSpPr>
            <p:cNvPr id="27" name="Group 26"/>
            <p:cNvGrpSpPr/>
            <p:nvPr/>
          </p:nvGrpSpPr>
          <p:grpSpPr>
            <a:xfrm>
              <a:off x="7888382" y="3203808"/>
              <a:ext cx="1347920" cy="646331"/>
              <a:chOff x="7888382" y="3203808"/>
              <a:chExt cx="1347920" cy="646331"/>
            </a:xfrm>
          </p:grpSpPr>
          <p:sp>
            <p:nvSpPr>
              <p:cNvPr id="78" name="TextBox 77"/>
              <p:cNvSpPr txBox="1"/>
              <p:nvPr/>
            </p:nvSpPr>
            <p:spPr>
              <a:xfrm>
                <a:off x="7888382" y="3203808"/>
                <a:ext cx="1202573" cy="646331"/>
              </a:xfrm>
              <a:prstGeom prst="rect">
                <a:avLst/>
              </a:prstGeom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Snaps to </a:t>
                </a:r>
              </a:p>
              <a:p>
                <a:r>
                  <a:rPr lang="en-US" dirty="0"/>
                  <a:t>corners</a:t>
                </a:r>
              </a:p>
            </p:txBody>
          </p:sp>
          <p:cxnSp>
            <p:nvCxnSpPr>
              <p:cNvPr id="79" name="Straight Arrow Connector 78"/>
              <p:cNvCxnSpPr/>
              <p:nvPr/>
            </p:nvCxnSpPr>
            <p:spPr>
              <a:xfrm flipV="1">
                <a:off x="8850211" y="3506723"/>
                <a:ext cx="386091" cy="9047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83" name="TextBox 82"/>
            <p:cNvSpPr txBox="1"/>
            <p:nvPr/>
          </p:nvSpPr>
          <p:spPr>
            <a:xfrm rot="20172547">
              <a:off x="9834165" y="1406644"/>
              <a:ext cx="622286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/>
                <a:t>Loss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145901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94872" y="45658"/>
            <a:ext cx="3950427" cy="1725138"/>
          </a:xfrm>
        </p:spPr>
        <p:txBody>
          <a:bodyPr/>
          <a:lstStyle/>
          <a:p>
            <a:r>
              <a:rPr lang="en-US" dirty="0"/>
              <a:t>Determining the Optimal 𝜆 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94872" y="5214215"/>
            <a:ext cx="11065476" cy="917616"/>
          </a:xfrm>
        </p:spPr>
        <p:txBody>
          <a:bodyPr/>
          <a:lstStyle/>
          <a:p>
            <a:r>
              <a:rPr lang="en-US" dirty="0"/>
              <a:t>Value of 𝜆 determines bias-variance tradeoff</a:t>
            </a:r>
          </a:p>
          <a:p>
            <a:pPr lvl="1"/>
            <a:r>
              <a:rPr lang="en-US" dirty="0"/>
              <a:t>Larger values </a:t>
            </a:r>
            <a:r>
              <a:rPr lang="en-US" dirty="0">
                <a:sym typeface="Wingdings"/>
              </a:rPr>
              <a:t> more regularization  more bias  less variance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11068165" y="-1277281"/>
            <a:ext cx="250734" cy="366338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6093945" y="-1481756"/>
            <a:ext cx="5820735" cy="850405"/>
            <a:chOff x="1534378" y="1196975"/>
            <a:chExt cx="8605799" cy="125730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34378" y="1196975"/>
              <a:ext cx="6718300" cy="125730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527277" y="1571007"/>
              <a:ext cx="1612900" cy="469900"/>
            </a:xfrm>
            <a:prstGeom prst="rect">
              <a:avLst/>
            </a:prstGeom>
          </p:spPr>
        </p:pic>
      </p:grpSp>
      <p:cxnSp>
        <p:nvCxnSpPr>
          <p:cNvPr id="12" name="Straight Arrow Connector 11"/>
          <p:cNvCxnSpPr/>
          <p:nvPr/>
        </p:nvCxnSpPr>
        <p:spPr>
          <a:xfrm flipV="1">
            <a:off x="5068112" y="601505"/>
            <a:ext cx="0" cy="405906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5068112" y="4660574"/>
            <a:ext cx="7033605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831336" y="4653510"/>
            <a:ext cx="2557110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/>
              <a:t>Increasing 𝜆</a:t>
            </a:r>
          </a:p>
        </p:txBody>
      </p:sp>
      <p:sp>
        <p:nvSpPr>
          <p:cNvPr id="15" name="TextBox 14"/>
          <p:cNvSpPr txBox="1"/>
          <p:nvPr/>
        </p:nvSpPr>
        <p:spPr>
          <a:xfrm rot="16200000">
            <a:off x="4351264" y="2271163"/>
            <a:ext cx="830676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400"/>
              <a:t>Error</a:t>
            </a:r>
            <a:endParaRPr lang="en-US" sz="2400" dirty="0"/>
          </a:p>
        </p:txBody>
      </p:sp>
      <p:sp>
        <p:nvSpPr>
          <p:cNvPr id="16" name="Right Arrow 15"/>
          <p:cNvSpPr/>
          <p:nvPr/>
        </p:nvSpPr>
        <p:spPr>
          <a:xfrm>
            <a:off x="9617677" y="4889173"/>
            <a:ext cx="253639" cy="11642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grpSp>
        <p:nvGrpSpPr>
          <p:cNvPr id="17" name="Group 16"/>
          <p:cNvGrpSpPr/>
          <p:nvPr/>
        </p:nvGrpSpPr>
        <p:grpSpPr>
          <a:xfrm>
            <a:off x="5326629" y="923030"/>
            <a:ext cx="6516570" cy="3134907"/>
            <a:chOff x="927817" y="2337986"/>
            <a:chExt cx="6516570" cy="3134907"/>
          </a:xfrm>
        </p:grpSpPr>
        <p:sp>
          <p:nvSpPr>
            <p:cNvPr id="18" name="Freeform 17"/>
            <p:cNvSpPr/>
            <p:nvPr/>
          </p:nvSpPr>
          <p:spPr>
            <a:xfrm>
              <a:off x="927817" y="2337986"/>
              <a:ext cx="6516570" cy="3134907"/>
            </a:xfrm>
            <a:custGeom>
              <a:avLst/>
              <a:gdLst>
                <a:gd name="connsiteX0" fmla="*/ 0 w 5596467"/>
                <a:gd name="connsiteY0" fmla="*/ 0 h 2861734"/>
                <a:gd name="connsiteX1" fmla="*/ 5596467 w 5596467"/>
                <a:gd name="connsiteY1" fmla="*/ 2861734 h 2861734"/>
                <a:gd name="connsiteX0" fmla="*/ 0 w 5655733"/>
                <a:gd name="connsiteY0" fmla="*/ 0 h 2929468"/>
                <a:gd name="connsiteX1" fmla="*/ 5655733 w 5655733"/>
                <a:gd name="connsiteY1" fmla="*/ 2929468 h 2929468"/>
                <a:gd name="connsiteX0" fmla="*/ 0 w 5655733"/>
                <a:gd name="connsiteY0" fmla="*/ 0 h 2929468"/>
                <a:gd name="connsiteX1" fmla="*/ 5655733 w 5655733"/>
                <a:gd name="connsiteY1" fmla="*/ 2929468 h 2929468"/>
                <a:gd name="connsiteX0" fmla="*/ 0 w 5655733"/>
                <a:gd name="connsiteY0" fmla="*/ 0 h 2929468"/>
                <a:gd name="connsiteX1" fmla="*/ 5655733 w 5655733"/>
                <a:gd name="connsiteY1" fmla="*/ 2929468 h 2929468"/>
                <a:gd name="connsiteX0" fmla="*/ 0 w 5655733"/>
                <a:gd name="connsiteY0" fmla="*/ 0 h 2929468"/>
                <a:gd name="connsiteX1" fmla="*/ 5655733 w 5655733"/>
                <a:gd name="connsiteY1" fmla="*/ 2929468 h 2929468"/>
                <a:gd name="connsiteX0" fmla="*/ 0 w 5655733"/>
                <a:gd name="connsiteY0" fmla="*/ 0 h 2929468"/>
                <a:gd name="connsiteX1" fmla="*/ 5655733 w 5655733"/>
                <a:gd name="connsiteY1" fmla="*/ 2929468 h 2929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55733" h="2929468">
                  <a:moveTo>
                    <a:pt x="0" y="0"/>
                  </a:moveTo>
                  <a:cubicBezTo>
                    <a:pt x="818445" y="1780822"/>
                    <a:pt x="2983089" y="2782712"/>
                    <a:pt x="5655733" y="2929468"/>
                  </a:cubicBezTo>
                </a:path>
              </a:pathLst>
            </a:custGeom>
            <a:ln w="44450">
              <a:solidFill>
                <a:schemeClr val="accent5"/>
              </a:solidFill>
              <a:tailEnd type="stealth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9" name="TextBox 18"/>
            <p:cNvSpPr txBox="1"/>
            <p:nvPr/>
          </p:nvSpPr>
          <p:spPr>
            <a:xfrm rot="521122">
              <a:off x="5429235" y="4817284"/>
              <a:ext cx="1786066" cy="523220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accent5"/>
                  </a:solidFill>
                </a:rPr>
                <a:t>Variance</a:t>
              </a:r>
              <a:endParaRPr lang="en-US" sz="2800" b="1" baseline="30000" dirty="0">
                <a:solidFill>
                  <a:schemeClr val="accent4"/>
                </a:solidFill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5305113" y="221924"/>
            <a:ext cx="6516570" cy="1957071"/>
            <a:chOff x="906301" y="1959880"/>
            <a:chExt cx="6516570" cy="1957071"/>
          </a:xfrm>
        </p:grpSpPr>
        <p:sp>
          <p:nvSpPr>
            <p:cNvPr id="21" name="Freeform 20"/>
            <p:cNvSpPr/>
            <p:nvPr/>
          </p:nvSpPr>
          <p:spPr>
            <a:xfrm>
              <a:off x="906301" y="1959880"/>
              <a:ext cx="6516570" cy="1957071"/>
            </a:xfrm>
            <a:custGeom>
              <a:avLst/>
              <a:gdLst>
                <a:gd name="connsiteX0" fmla="*/ 0 w 5342466"/>
                <a:gd name="connsiteY0" fmla="*/ 0 h 1862695"/>
                <a:gd name="connsiteX1" fmla="*/ 2599266 w 5342466"/>
                <a:gd name="connsiteY1" fmla="*/ 1862666 h 1862695"/>
                <a:gd name="connsiteX2" fmla="*/ 5342466 w 5342466"/>
                <a:gd name="connsiteY2" fmla="*/ 50800 h 1862695"/>
                <a:gd name="connsiteX0" fmla="*/ 0 w 5342466"/>
                <a:gd name="connsiteY0" fmla="*/ 0 h 1744164"/>
                <a:gd name="connsiteX1" fmla="*/ 2775216 w 5342466"/>
                <a:gd name="connsiteY1" fmla="*/ 1744133 h 1744164"/>
                <a:gd name="connsiteX2" fmla="*/ 5342466 w 5342466"/>
                <a:gd name="connsiteY2" fmla="*/ 50800 h 1744164"/>
                <a:gd name="connsiteX0" fmla="*/ 0 w 5342466"/>
                <a:gd name="connsiteY0" fmla="*/ 0 h 1744257"/>
                <a:gd name="connsiteX1" fmla="*/ 2775216 w 5342466"/>
                <a:gd name="connsiteY1" fmla="*/ 1744133 h 1744257"/>
                <a:gd name="connsiteX2" fmla="*/ 5342466 w 5342466"/>
                <a:gd name="connsiteY2" fmla="*/ 50800 h 1744257"/>
                <a:gd name="connsiteX0" fmla="*/ 0 w 5230498"/>
                <a:gd name="connsiteY0" fmla="*/ 42333 h 1786510"/>
                <a:gd name="connsiteX1" fmla="*/ 2775216 w 5230498"/>
                <a:gd name="connsiteY1" fmla="*/ 1786466 h 1786510"/>
                <a:gd name="connsiteX2" fmla="*/ 5230498 w 5230498"/>
                <a:gd name="connsiteY2" fmla="*/ 0 h 1786510"/>
                <a:gd name="connsiteX0" fmla="*/ 0 w 5214502"/>
                <a:gd name="connsiteY0" fmla="*/ 0 h 1828819"/>
                <a:gd name="connsiteX1" fmla="*/ 2759220 w 5214502"/>
                <a:gd name="connsiteY1" fmla="*/ 1828799 h 1828819"/>
                <a:gd name="connsiteX2" fmla="*/ 5214502 w 5214502"/>
                <a:gd name="connsiteY2" fmla="*/ 42333 h 1828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214502" h="1828819">
                  <a:moveTo>
                    <a:pt x="0" y="0"/>
                  </a:moveTo>
                  <a:cubicBezTo>
                    <a:pt x="854427" y="927099"/>
                    <a:pt x="1890136" y="1821743"/>
                    <a:pt x="2759220" y="1828799"/>
                  </a:cubicBezTo>
                  <a:cubicBezTo>
                    <a:pt x="3628304" y="1835855"/>
                    <a:pt x="5214502" y="42333"/>
                    <a:pt x="5214502" y="42333"/>
                  </a:cubicBezTo>
                </a:path>
              </a:pathLst>
            </a:custGeom>
            <a:ln w="34925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2" name="TextBox 21"/>
            <p:cNvSpPr txBox="1"/>
            <p:nvPr/>
          </p:nvSpPr>
          <p:spPr>
            <a:xfrm rot="19395246">
              <a:off x="5208281" y="2589260"/>
              <a:ext cx="1681871" cy="523220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2800" b="1" dirty="0"/>
                <a:t>Test Error</a:t>
              </a: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5326629" y="923030"/>
            <a:ext cx="6516570" cy="3134907"/>
            <a:chOff x="927817" y="2337986"/>
            <a:chExt cx="6516570" cy="3134907"/>
          </a:xfrm>
        </p:grpSpPr>
        <p:sp>
          <p:nvSpPr>
            <p:cNvPr id="24" name="Freeform 23"/>
            <p:cNvSpPr/>
            <p:nvPr/>
          </p:nvSpPr>
          <p:spPr>
            <a:xfrm flipH="1">
              <a:off x="927817" y="2337986"/>
              <a:ext cx="6516570" cy="3134907"/>
            </a:xfrm>
            <a:custGeom>
              <a:avLst/>
              <a:gdLst>
                <a:gd name="connsiteX0" fmla="*/ 0 w 5596467"/>
                <a:gd name="connsiteY0" fmla="*/ 0 h 2861734"/>
                <a:gd name="connsiteX1" fmla="*/ 5596467 w 5596467"/>
                <a:gd name="connsiteY1" fmla="*/ 2861734 h 2861734"/>
                <a:gd name="connsiteX0" fmla="*/ 0 w 5655733"/>
                <a:gd name="connsiteY0" fmla="*/ 0 h 2929468"/>
                <a:gd name="connsiteX1" fmla="*/ 5655733 w 5655733"/>
                <a:gd name="connsiteY1" fmla="*/ 2929468 h 2929468"/>
                <a:gd name="connsiteX0" fmla="*/ 0 w 5655733"/>
                <a:gd name="connsiteY0" fmla="*/ 0 h 2929468"/>
                <a:gd name="connsiteX1" fmla="*/ 5655733 w 5655733"/>
                <a:gd name="connsiteY1" fmla="*/ 2929468 h 2929468"/>
                <a:gd name="connsiteX0" fmla="*/ 0 w 5655733"/>
                <a:gd name="connsiteY0" fmla="*/ 0 h 2929468"/>
                <a:gd name="connsiteX1" fmla="*/ 5655733 w 5655733"/>
                <a:gd name="connsiteY1" fmla="*/ 2929468 h 2929468"/>
                <a:gd name="connsiteX0" fmla="*/ 0 w 5655733"/>
                <a:gd name="connsiteY0" fmla="*/ 0 h 2929468"/>
                <a:gd name="connsiteX1" fmla="*/ 5655733 w 5655733"/>
                <a:gd name="connsiteY1" fmla="*/ 2929468 h 2929468"/>
                <a:gd name="connsiteX0" fmla="*/ 0 w 5655733"/>
                <a:gd name="connsiteY0" fmla="*/ 0 h 2929468"/>
                <a:gd name="connsiteX1" fmla="*/ 5655733 w 5655733"/>
                <a:gd name="connsiteY1" fmla="*/ 2929468 h 2929468"/>
                <a:gd name="connsiteX0" fmla="*/ 0 w 5655733"/>
                <a:gd name="connsiteY0" fmla="*/ 0 h 2929468"/>
                <a:gd name="connsiteX1" fmla="*/ 5655733 w 5655733"/>
                <a:gd name="connsiteY1" fmla="*/ 2929468 h 2929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55733" h="2929468">
                  <a:moveTo>
                    <a:pt x="0" y="0"/>
                  </a:moveTo>
                  <a:cubicBezTo>
                    <a:pt x="1038578" y="2153355"/>
                    <a:pt x="2983089" y="2782712"/>
                    <a:pt x="5655733" y="2929468"/>
                  </a:cubicBezTo>
                </a:path>
              </a:pathLst>
            </a:custGeom>
            <a:ln w="44450">
              <a:solidFill>
                <a:schemeClr val="accent4"/>
              </a:solidFill>
              <a:headEnd type="stealth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5" name="TextBox 24"/>
            <p:cNvSpPr txBox="1"/>
            <p:nvPr/>
          </p:nvSpPr>
          <p:spPr>
            <a:xfrm rot="19183017">
              <a:off x="5469223" y="3364903"/>
              <a:ext cx="1282723" cy="523220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accent4"/>
                  </a:solidFill>
                </a:rPr>
                <a:t>(Bias)</a:t>
              </a:r>
              <a:r>
                <a:rPr lang="en-US" sz="2800" b="1" baseline="30000" dirty="0">
                  <a:solidFill>
                    <a:schemeClr val="accent4"/>
                  </a:solidFill>
                </a:rPr>
                <a:t>2</a:t>
              </a: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8333395" y="231282"/>
            <a:ext cx="389988" cy="4429292"/>
            <a:chOff x="3934583" y="1646238"/>
            <a:chExt cx="389988" cy="4429292"/>
          </a:xfrm>
        </p:grpSpPr>
        <p:cxnSp>
          <p:nvCxnSpPr>
            <p:cNvPr id="27" name="Straight Connector 26"/>
            <p:cNvCxnSpPr/>
            <p:nvPr/>
          </p:nvCxnSpPr>
          <p:spPr>
            <a:xfrm>
              <a:off x="4324571" y="1646238"/>
              <a:ext cx="0" cy="4429292"/>
            </a:xfrm>
            <a:prstGeom prst="line">
              <a:avLst/>
            </a:prstGeom>
            <a:ln w="41275">
              <a:solidFill>
                <a:schemeClr val="accent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 rot="16200000">
              <a:off x="3214995" y="2415290"/>
              <a:ext cx="1808508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Optimal Value</a:t>
              </a: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5302993" y="376492"/>
            <a:ext cx="6516570" cy="1957071"/>
            <a:chOff x="5149820" y="983627"/>
            <a:chExt cx="6516570" cy="1957071"/>
          </a:xfrm>
        </p:grpSpPr>
        <p:sp>
          <p:nvSpPr>
            <p:cNvPr id="33" name="TextBox 32"/>
            <p:cNvSpPr txBox="1"/>
            <p:nvPr/>
          </p:nvSpPr>
          <p:spPr>
            <a:xfrm rot="1844423">
              <a:off x="5291618" y="2029350"/>
              <a:ext cx="2987321" cy="481512"/>
            </a:xfrm>
            <a:prstGeom prst="rect">
              <a:avLst/>
            </a:prstGeom>
          </p:spPr>
          <p:txBody>
            <a:bodyPr wrap="none" rtlCol="0">
              <a:prstTxWarp prst="textArchDown">
                <a:avLst>
                  <a:gd name="adj" fmla="val 351968"/>
                </a:avLst>
              </a:prstTxWarp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7030A0"/>
                  </a:solidFill>
                </a:rPr>
                <a:t>Validation Error</a:t>
              </a:r>
            </a:p>
          </p:txBody>
        </p:sp>
        <p:sp>
          <p:nvSpPr>
            <p:cNvPr id="36" name="Freeform 35"/>
            <p:cNvSpPr/>
            <p:nvPr/>
          </p:nvSpPr>
          <p:spPr>
            <a:xfrm>
              <a:off x="5149820" y="983627"/>
              <a:ext cx="6516570" cy="1957071"/>
            </a:xfrm>
            <a:custGeom>
              <a:avLst/>
              <a:gdLst>
                <a:gd name="connsiteX0" fmla="*/ 0 w 5342466"/>
                <a:gd name="connsiteY0" fmla="*/ 0 h 1862695"/>
                <a:gd name="connsiteX1" fmla="*/ 2599266 w 5342466"/>
                <a:gd name="connsiteY1" fmla="*/ 1862666 h 1862695"/>
                <a:gd name="connsiteX2" fmla="*/ 5342466 w 5342466"/>
                <a:gd name="connsiteY2" fmla="*/ 50800 h 1862695"/>
                <a:gd name="connsiteX0" fmla="*/ 0 w 5342466"/>
                <a:gd name="connsiteY0" fmla="*/ 0 h 1744164"/>
                <a:gd name="connsiteX1" fmla="*/ 2775216 w 5342466"/>
                <a:gd name="connsiteY1" fmla="*/ 1744133 h 1744164"/>
                <a:gd name="connsiteX2" fmla="*/ 5342466 w 5342466"/>
                <a:gd name="connsiteY2" fmla="*/ 50800 h 1744164"/>
                <a:gd name="connsiteX0" fmla="*/ 0 w 5342466"/>
                <a:gd name="connsiteY0" fmla="*/ 0 h 1744257"/>
                <a:gd name="connsiteX1" fmla="*/ 2775216 w 5342466"/>
                <a:gd name="connsiteY1" fmla="*/ 1744133 h 1744257"/>
                <a:gd name="connsiteX2" fmla="*/ 5342466 w 5342466"/>
                <a:gd name="connsiteY2" fmla="*/ 50800 h 1744257"/>
                <a:gd name="connsiteX0" fmla="*/ 0 w 5230498"/>
                <a:gd name="connsiteY0" fmla="*/ 42333 h 1786510"/>
                <a:gd name="connsiteX1" fmla="*/ 2775216 w 5230498"/>
                <a:gd name="connsiteY1" fmla="*/ 1786466 h 1786510"/>
                <a:gd name="connsiteX2" fmla="*/ 5230498 w 5230498"/>
                <a:gd name="connsiteY2" fmla="*/ 0 h 1786510"/>
                <a:gd name="connsiteX0" fmla="*/ 0 w 5214502"/>
                <a:gd name="connsiteY0" fmla="*/ 0 h 1828819"/>
                <a:gd name="connsiteX1" fmla="*/ 2759220 w 5214502"/>
                <a:gd name="connsiteY1" fmla="*/ 1828799 h 1828819"/>
                <a:gd name="connsiteX2" fmla="*/ 5214502 w 5214502"/>
                <a:gd name="connsiteY2" fmla="*/ 42333 h 1828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214502" h="1828819">
                  <a:moveTo>
                    <a:pt x="0" y="0"/>
                  </a:moveTo>
                  <a:cubicBezTo>
                    <a:pt x="854427" y="927099"/>
                    <a:pt x="1890136" y="1821743"/>
                    <a:pt x="2759220" y="1828799"/>
                  </a:cubicBezTo>
                  <a:cubicBezTo>
                    <a:pt x="3628304" y="1835855"/>
                    <a:pt x="5214502" y="42333"/>
                    <a:pt x="5214502" y="42333"/>
                  </a:cubicBezTo>
                </a:path>
              </a:pathLst>
            </a:custGeom>
            <a:ln w="34925">
              <a:solidFill>
                <a:srgbClr val="7030A0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783499" y="2573033"/>
            <a:ext cx="3012062" cy="1077218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3200" dirty="0"/>
              <a:t>How do </a:t>
            </a:r>
            <a:r>
              <a:rPr lang="en-US" sz="3200"/>
              <a:t>we determine 𝜆?</a:t>
            </a:r>
            <a:endParaRPr lang="en-US" sz="32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402" y="1825646"/>
            <a:ext cx="3544764" cy="2678074"/>
          </a:xfrm>
          <a:prstGeom prst="rect">
            <a:avLst/>
          </a:prstGeom>
        </p:spPr>
      </p:pic>
      <p:sp>
        <p:nvSpPr>
          <p:cNvPr id="40" name="Rectangle 39"/>
          <p:cNvSpPr/>
          <p:nvPr/>
        </p:nvSpPr>
        <p:spPr>
          <a:xfrm>
            <a:off x="313678" y="6131830"/>
            <a:ext cx="6963766" cy="4801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lvl="0" indent="-442913" defTabSz="914377">
              <a:lnSpc>
                <a:spcPct val="90000"/>
              </a:lnSpc>
              <a:spcBef>
                <a:spcPts val="2200"/>
              </a:spcBef>
              <a:buClr>
                <a:srgbClr val="000000"/>
              </a:buClr>
              <a:buSzPct val="100000"/>
              <a:buFont typeface="Wingdings" charset="2"/>
              <a:buChar char="Ø"/>
            </a:pPr>
            <a:r>
              <a:rPr lang="en-US" sz="2800" dirty="0">
                <a:solidFill>
                  <a:srgbClr val="000000"/>
                </a:solidFill>
                <a:ea typeface="Helvetica Neue Light" charset="0"/>
                <a:cs typeface="Helvetica Neue Light" charset="0"/>
                <a:sym typeface="Wingdings"/>
              </a:rPr>
              <a:t>Determined through cross validation</a:t>
            </a:r>
            <a:endParaRPr lang="en-US" sz="2800" dirty="0">
              <a:solidFill>
                <a:srgbClr val="000000"/>
              </a:solidFill>
              <a:ea typeface="Helvetica Neue Light" charset="0"/>
              <a:cs typeface="Helvetica Neue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49198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40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114613"/>
            <a:ext cx="10801350" cy="1325563"/>
          </a:xfrm>
        </p:spPr>
        <p:txBody>
          <a:bodyPr/>
          <a:lstStyle/>
          <a:p>
            <a:r>
              <a:rPr lang="en-US" b="1" dirty="0"/>
              <a:t>Standardization</a:t>
            </a:r>
            <a:r>
              <a:rPr lang="en-US" dirty="0"/>
              <a:t> and the </a:t>
            </a:r>
            <a:r>
              <a:rPr lang="en-US" b="1" dirty="0"/>
              <a:t>Intercept</a:t>
            </a:r>
            <a:r>
              <a:rPr lang="en-US" dirty="0"/>
              <a:t> Term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40177"/>
            <a:ext cx="10515600" cy="5102292"/>
          </a:xfrm>
        </p:spPr>
        <p:txBody>
          <a:bodyPr>
            <a:normAutofit/>
          </a:bodyPr>
          <a:lstStyle/>
          <a:p>
            <a:pPr marL="14287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Height</a:t>
            </a:r>
            <a:r>
              <a:rPr lang="en-US" dirty="0"/>
              <a:t> = </a:t>
            </a:r>
            <a:r>
              <a:rPr lang="el-GR" sz="3200" i="1" dirty="0">
                <a:solidFill>
                  <a:schemeClr val="accent4"/>
                </a:solidFill>
                <a:latin typeface="Times" charset="0"/>
                <a:ea typeface="Times" charset="0"/>
                <a:cs typeface="Times" charset="0"/>
              </a:rPr>
              <a:t>θ</a:t>
            </a:r>
            <a:r>
              <a:rPr lang="en-US" sz="3200" i="1" baseline="-25000" dirty="0">
                <a:solidFill>
                  <a:schemeClr val="accent4"/>
                </a:solidFill>
                <a:latin typeface="Times" charset="0"/>
                <a:ea typeface="Times" charset="0"/>
                <a:cs typeface="Times" charset="0"/>
              </a:rPr>
              <a:t>1</a:t>
            </a:r>
            <a:r>
              <a:rPr lang="en-US" dirty="0"/>
              <a:t>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age_in_seconds</a:t>
            </a:r>
            <a:r>
              <a:rPr lang="en-US" dirty="0"/>
              <a:t>  +  </a:t>
            </a:r>
            <a:r>
              <a:rPr lang="el-GR" sz="3200" i="1" dirty="0">
                <a:solidFill>
                  <a:schemeClr val="accent4"/>
                </a:solidFill>
                <a:latin typeface="Times" charset="0"/>
                <a:ea typeface="Times" charset="0"/>
                <a:cs typeface="Times" charset="0"/>
              </a:rPr>
              <a:t>θ</a:t>
            </a:r>
            <a:r>
              <a:rPr lang="en-US" sz="3200" i="1" baseline="-25000" dirty="0">
                <a:solidFill>
                  <a:schemeClr val="accent4"/>
                </a:solidFill>
                <a:latin typeface="Times" charset="0"/>
                <a:ea typeface="Times" charset="0"/>
                <a:cs typeface="Times" charset="0"/>
              </a:rPr>
              <a:t>2</a:t>
            </a:r>
            <a:r>
              <a:rPr lang="en-US" dirty="0"/>
              <a:t>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weight_in_tons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endParaRPr lang="el-GR" dirty="0">
              <a:latin typeface="Consolas" charset="0"/>
              <a:ea typeface="Consolas" charset="0"/>
              <a:cs typeface="Consolas" charset="0"/>
            </a:endParaRPr>
          </a:p>
          <a:p>
            <a:pPr lvl="1"/>
            <a:endParaRPr lang="en-US" dirty="0"/>
          </a:p>
          <a:p>
            <a:r>
              <a:rPr lang="en-US" dirty="0"/>
              <a:t>Regularization penalized dimensions equally</a:t>
            </a:r>
            <a:endParaRPr lang="en-US" b="1" dirty="0"/>
          </a:p>
          <a:p>
            <a:r>
              <a:rPr lang="en-US" b="1" dirty="0"/>
              <a:t>Standardization</a:t>
            </a:r>
          </a:p>
          <a:p>
            <a:pPr lvl="1"/>
            <a:r>
              <a:rPr lang="en-US" dirty="0"/>
              <a:t>Ensure that each dimensions has the </a:t>
            </a:r>
            <a:br>
              <a:rPr lang="en-US" dirty="0"/>
            </a:br>
            <a:r>
              <a:rPr lang="en-US" dirty="0"/>
              <a:t>same scale </a:t>
            </a:r>
          </a:p>
          <a:p>
            <a:pPr lvl="1"/>
            <a:r>
              <a:rPr lang="en-US" dirty="0"/>
              <a:t>centered around zero</a:t>
            </a:r>
          </a:p>
          <a:p>
            <a:r>
              <a:rPr lang="en-US" b="1" dirty="0"/>
              <a:t>Intercept Terms</a:t>
            </a:r>
            <a:endParaRPr lang="en-US" dirty="0"/>
          </a:p>
          <a:p>
            <a:pPr lvl="1"/>
            <a:r>
              <a:rPr lang="en-US" dirty="0"/>
              <a:t>Typically don’t regularize intercept term </a:t>
            </a:r>
          </a:p>
          <a:p>
            <a:pPr lvl="1"/>
            <a:r>
              <a:rPr lang="en-US" dirty="0"/>
              <a:t>Center </a:t>
            </a:r>
            <a:r>
              <a:rPr lang="en-US" i="1" dirty="0"/>
              <a:t>y</a:t>
            </a:r>
            <a:r>
              <a:rPr lang="en-US" dirty="0"/>
              <a:t> values (e.g., subtract mean) </a:t>
            </a:r>
          </a:p>
        </p:txBody>
      </p:sp>
      <p:sp>
        <p:nvSpPr>
          <p:cNvPr id="4" name="Rectangular Callout 3"/>
          <p:cNvSpPr/>
          <p:nvPr/>
        </p:nvSpPr>
        <p:spPr>
          <a:xfrm>
            <a:off x="3284113" y="1983346"/>
            <a:ext cx="1184856" cy="528034"/>
          </a:xfrm>
          <a:prstGeom prst="wedgeRectCallout">
            <a:avLst>
              <a:gd name="adj1" fmla="val -83877"/>
              <a:gd name="adj2" fmla="val -76524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Small</a:t>
            </a:r>
          </a:p>
        </p:txBody>
      </p:sp>
      <p:sp>
        <p:nvSpPr>
          <p:cNvPr id="10" name="Rectangular Callout 9"/>
          <p:cNvSpPr/>
          <p:nvPr/>
        </p:nvSpPr>
        <p:spPr>
          <a:xfrm>
            <a:off x="5194479" y="1983346"/>
            <a:ext cx="1184856" cy="528034"/>
          </a:xfrm>
          <a:prstGeom prst="wedgeRectCallout">
            <a:avLst>
              <a:gd name="adj1" fmla="val 40036"/>
              <a:gd name="adj2" fmla="val -81402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Large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8056090" y="3161363"/>
            <a:ext cx="3583460" cy="2106676"/>
            <a:chOff x="8056090" y="3341667"/>
            <a:chExt cx="3583460" cy="2106676"/>
          </a:xfrm>
        </p:grpSpPr>
        <p:grpSp>
          <p:nvGrpSpPr>
            <p:cNvPr id="9" name="Group 8"/>
            <p:cNvGrpSpPr/>
            <p:nvPr/>
          </p:nvGrpSpPr>
          <p:grpSpPr>
            <a:xfrm>
              <a:off x="8056090" y="3726635"/>
              <a:ext cx="3583460" cy="1721708"/>
              <a:chOff x="7916562" y="2734962"/>
              <a:chExt cx="3583460" cy="1721708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7916562" y="2734962"/>
                <a:ext cx="3583460" cy="1721708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7" name="Group 6"/>
              <p:cNvGrpSpPr/>
              <p:nvPr/>
            </p:nvGrpSpPr>
            <p:grpSpPr>
              <a:xfrm>
                <a:off x="7982463" y="2815688"/>
                <a:ext cx="3209153" cy="1360725"/>
                <a:chOff x="7537621" y="2560315"/>
                <a:chExt cx="3209153" cy="1360725"/>
              </a:xfrm>
            </p:grpSpPr>
            <p:pic>
              <p:nvPicPr>
                <p:cNvPr id="5" name="Picture 4"/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8117874" y="3019340"/>
                  <a:ext cx="2628900" cy="901700"/>
                </a:xfrm>
                <a:prstGeom prst="rect">
                  <a:avLst/>
                </a:prstGeom>
              </p:spPr>
            </p:pic>
            <p:sp>
              <p:nvSpPr>
                <p:cNvPr id="6" name="TextBox 5"/>
                <p:cNvSpPr txBox="1"/>
                <p:nvPr/>
              </p:nvSpPr>
              <p:spPr>
                <a:xfrm>
                  <a:off x="7537621" y="2560315"/>
                  <a:ext cx="2627642" cy="369332"/>
                </a:xfrm>
                <a:prstGeom prst="rect">
                  <a:avLst/>
                </a:prstGeom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For </a:t>
                  </a:r>
                  <a:r>
                    <a:rPr lang="en-US"/>
                    <a:t>each dimension </a:t>
                  </a:r>
                  <a:r>
                    <a:rPr lang="en-US" i="1"/>
                    <a:t>k:</a:t>
                  </a:r>
                  <a:endParaRPr lang="en-US"/>
                </a:p>
              </p:txBody>
            </p:sp>
          </p:grpSp>
        </p:grpSp>
        <p:sp>
          <p:nvSpPr>
            <p:cNvPr id="11" name="TextBox 10"/>
            <p:cNvSpPr txBox="1"/>
            <p:nvPr/>
          </p:nvSpPr>
          <p:spPr>
            <a:xfrm>
              <a:off x="8056090" y="3341667"/>
              <a:ext cx="2523448" cy="46166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Standardization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87135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  <p:bldP spid="1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64C014-5E33-3341-BE19-C5D606919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the last lecture we showed that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D0C044-2333-CE48-8195-D86DEF9F7D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617" y="1939709"/>
            <a:ext cx="4409876" cy="110246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56AFF9E-F3EA-2A4A-906A-386FB797C7E3}"/>
              </a:ext>
            </a:extLst>
          </p:cNvPr>
          <p:cNvSpPr txBox="1"/>
          <p:nvPr/>
        </p:nvSpPr>
        <p:spPr>
          <a:xfrm>
            <a:off x="5543845" y="2019142"/>
            <a:ext cx="604653" cy="92333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5400" dirty="0"/>
              <a:t>=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324208-BB46-654D-99F3-1DC9AD75F008}"/>
              </a:ext>
            </a:extLst>
          </p:cNvPr>
          <p:cNvSpPr txBox="1"/>
          <p:nvPr/>
        </p:nvSpPr>
        <p:spPr>
          <a:xfrm>
            <a:off x="1774875" y="3335650"/>
            <a:ext cx="3523722" cy="83099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4800" b="1" dirty="0"/>
              <a:t>Obs. Var. </a:t>
            </a:r>
            <a:r>
              <a:rPr lang="en-US" sz="4800" dirty="0"/>
              <a:t>+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65C509-0601-1D4F-B9FC-3EF78277DECC}"/>
              </a:ext>
            </a:extLst>
          </p:cNvPr>
          <p:cNvSpPr txBox="1"/>
          <p:nvPr/>
        </p:nvSpPr>
        <p:spPr>
          <a:xfrm>
            <a:off x="5485116" y="3335651"/>
            <a:ext cx="2593980" cy="83099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4800" dirty="0"/>
              <a:t>(</a:t>
            </a:r>
            <a:r>
              <a:rPr lang="en-US" sz="4800" b="1" dirty="0"/>
              <a:t>Bias</a:t>
            </a:r>
            <a:r>
              <a:rPr lang="en-US" sz="4800" dirty="0"/>
              <a:t>)</a:t>
            </a:r>
            <a:r>
              <a:rPr lang="en-US" sz="4800" baseline="30000" dirty="0"/>
              <a:t>2</a:t>
            </a:r>
            <a:r>
              <a:rPr lang="en-US" sz="4800" dirty="0"/>
              <a:t> +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3F8994-23A2-4C40-8A19-3E5AB687F3A7}"/>
              </a:ext>
            </a:extLst>
          </p:cNvPr>
          <p:cNvSpPr txBox="1"/>
          <p:nvPr/>
        </p:nvSpPr>
        <p:spPr>
          <a:xfrm>
            <a:off x="8265615" y="3335649"/>
            <a:ext cx="3090911" cy="83099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4800" b="1" dirty="0"/>
              <a:t>Mod. Var.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6252DB-E934-1A49-BB9E-DD87D7C3495C}"/>
              </a:ext>
            </a:extLst>
          </p:cNvPr>
          <p:cNvSpPr txBox="1"/>
          <p:nvPr/>
        </p:nvSpPr>
        <p:spPr>
          <a:xfrm>
            <a:off x="2224915" y="4940480"/>
            <a:ext cx="2981907" cy="83099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4800" b="1" dirty="0"/>
              <a:t>“Noise” </a:t>
            </a:r>
            <a:r>
              <a:rPr lang="en-US" sz="4800" dirty="0"/>
              <a:t>+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0E1869A-B7C9-8D4B-AFBA-8FC6EC741A93}"/>
              </a:ext>
            </a:extLst>
          </p:cNvPr>
          <p:cNvSpPr txBox="1"/>
          <p:nvPr/>
        </p:nvSpPr>
        <p:spPr>
          <a:xfrm>
            <a:off x="5485116" y="4940481"/>
            <a:ext cx="2593980" cy="83099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4800" dirty="0"/>
              <a:t>(</a:t>
            </a:r>
            <a:r>
              <a:rPr lang="en-US" sz="4800" b="1" dirty="0"/>
              <a:t>Bias</a:t>
            </a:r>
            <a:r>
              <a:rPr lang="en-US" sz="4800" dirty="0"/>
              <a:t>)</a:t>
            </a:r>
            <a:r>
              <a:rPr lang="en-US" sz="4800" baseline="30000" dirty="0"/>
              <a:t>2</a:t>
            </a:r>
            <a:r>
              <a:rPr lang="en-US" sz="4800" dirty="0"/>
              <a:t> +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CADDAA-AFB7-DE4A-865F-9FD6C7BDB852}"/>
              </a:ext>
            </a:extLst>
          </p:cNvPr>
          <p:cNvSpPr txBox="1"/>
          <p:nvPr/>
        </p:nvSpPr>
        <p:spPr>
          <a:xfrm>
            <a:off x="8529136" y="4940479"/>
            <a:ext cx="2932213" cy="83099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4800" b="1" dirty="0"/>
              <a:t>Variance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C0B4401-3CE5-1A42-BF29-28BA4AB14043}"/>
              </a:ext>
            </a:extLst>
          </p:cNvPr>
          <p:cNvSpPr txBox="1"/>
          <p:nvPr/>
        </p:nvSpPr>
        <p:spPr>
          <a:xfrm>
            <a:off x="634178" y="4476762"/>
            <a:ext cx="2281394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Other terminology:</a:t>
            </a:r>
          </a:p>
        </p:txBody>
      </p:sp>
    </p:spTree>
    <p:extLst>
      <p:ext uri="{BB962C8B-B14F-4D97-AF65-F5344CB8AC3E}">
        <p14:creationId xmlns:p14="http://schemas.microsoft.com/office/powerpoint/2010/main" val="3999848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Regularization and </a:t>
            </a:r>
            <a:r>
              <a:rPr lang="en-US" sz="4000" b="1" dirty="0"/>
              <a:t>High-Dimensional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5036" y="1642392"/>
            <a:ext cx="11016049" cy="708780"/>
          </a:xfrm>
        </p:spPr>
        <p:txBody>
          <a:bodyPr/>
          <a:lstStyle/>
          <a:p>
            <a:pPr marL="14287" indent="0">
              <a:buNone/>
            </a:pPr>
            <a:r>
              <a:rPr lang="en-US" dirty="0"/>
              <a:t>Regularization is </a:t>
            </a:r>
            <a:r>
              <a:rPr lang="en-US"/>
              <a:t>often used with </a:t>
            </a:r>
            <a:r>
              <a:rPr lang="en-US" dirty="0"/>
              <a:t>high-dimensional data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289966" y="2370554"/>
            <a:ext cx="5065451" cy="3410811"/>
            <a:chOff x="1540478" y="2487481"/>
            <a:chExt cx="5065451" cy="3410811"/>
          </a:xfrm>
        </p:grpSpPr>
        <p:grpSp>
          <p:nvGrpSpPr>
            <p:cNvPr id="10" name="Group 9"/>
            <p:cNvGrpSpPr/>
            <p:nvPr/>
          </p:nvGrpSpPr>
          <p:grpSpPr>
            <a:xfrm>
              <a:off x="1540478" y="2487481"/>
              <a:ext cx="3929445" cy="3410811"/>
              <a:chOff x="1540478" y="2487481"/>
              <a:chExt cx="3929445" cy="3410811"/>
            </a:xfrm>
          </p:grpSpPr>
          <p:sp>
            <p:nvSpPr>
              <p:cNvPr id="4" name="Rectangle 3"/>
              <p:cNvSpPr/>
              <p:nvPr/>
            </p:nvSpPr>
            <p:spPr>
              <a:xfrm>
                <a:off x="1993557" y="2949146"/>
                <a:ext cx="1548714" cy="2949146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/>
                  <a:t>𝚽</a:t>
                </a:r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3542270" y="2913693"/>
                <a:ext cx="1927653" cy="954107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Tall Skinny </a:t>
                </a:r>
                <a:br>
                  <a:rPr lang="en-US" sz="2800" dirty="0"/>
                </a:br>
                <a:r>
                  <a:rPr lang="en-US" sz="2800" dirty="0"/>
                  <a:t>Matrix</a:t>
                </a:r>
              </a:p>
            </p:txBody>
          </p:sp>
          <p:sp>
            <p:nvSpPr>
              <p:cNvPr id="6" name="TextBox 5"/>
              <p:cNvSpPr txBox="1"/>
              <p:nvPr/>
            </p:nvSpPr>
            <p:spPr>
              <a:xfrm>
                <a:off x="1540478" y="4192886"/>
                <a:ext cx="372218" cy="461665"/>
              </a:xfrm>
              <a:prstGeom prst="rect">
                <a:avLst/>
              </a:prstGeom>
            </p:spPr>
            <p:txBody>
              <a:bodyPr wrap="none" rtlCol="0">
                <a:spAutoFit/>
              </a:bodyPr>
              <a:lstStyle/>
              <a:p>
                <a:r>
                  <a:rPr lang="en-US" sz="2400"/>
                  <a:t>n</a:t>
                </a:r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2581805" y="2487481"/>
                <a:ext cx="394660" cy="461665"/>
              </a:xfrm>
              <a:prstGeom prst="rect">
                <a:avLst/>
              </a:prstGeom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d</a:t>
                </a:r>
              </a:p>
            </p:txBody>
          </p:sp>
        </p:grpSp>
        <p:sp>
          <p:nvSpPr>
            <p:cNvPr id="9" name="TextBox 8"/>
            <p:cNvSpPr txBox="1"/>
            <p:nvPr/>
          </p:nvSpPr>
          <p:spPr>
            <a:xfrm>
              <a:off x="3542270" y="3913549"/>
              <a:ext cx="3063659" cy="1477328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marL="285750" indent="-285750">
                <a:buFont typeface="Wingdings" charset="2"/>
                <a:buChar char="Ø"/>
              </a:pPr>
              <a:r>
                <a:rPr lang="en-US" dirty="0"/>
                <a:t>n &gt;&gt; d</a:t>
              </a:r>
            </a:p>
            <a:p>
              <a:pPr marL="285750" indent="-285750">
                <a:buFont typeface="Wingdings" charset="2"/>
                <a:buChar char="Ø"/>
              </a:pPr>
              <a:r>
                <a:rPr lang="en-US" dirty="0"/>
                <a:t>typically dense</a:t>
              </a:r>
            </a:p>
            <a:p>
              <a:pPr marL="285750" indent="-285750">
                <a:buFont typeface="Wingdings" charset="2"/>
                <a:buChar char="Ø"/>
              </a:pPr>
              <a:r>
                <a:rPr lang="en-US" dirty="0"/>
                <a:t>Regularization can</a:t>
              </a:r>
              <a:br>
                <a:rPr lang="en-US" dirty="0"/>
              </a:br>
              <a:r>
                <a:rPr lang="en-US" dirty="0"/>
                <a:t>help with complex</a:t>
              </a:r>
              <a:br>
                <a:rPr lang="en-US" dirty="0"/>
              </a:br>
              <a:r>
                <a:rPr lang="en-US" dirty="0"/>
                <a:t>feature transformations</a:t>
              </a: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5666853" y="4194777"/>
            <a:ext cx="5929402" cy="193899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Ø"/>
            </a:pPr>
            <a:r>
              <a:rPr lang="en-US" sz="2000" dirty="0"/>
              <a:t>d &gt; n</a:t>
            </a:r>
          </a:p>
          <a:p>
            <a:pPr marL="285750" indent="-285750">
              <a:buFont typeface="Wingdings" charset="2"/>
              <a:buChar char="Ø"/>
            </a:pPr>
            <a:r>
              <a:rPr lang="en-US" sz="2000" b="1" dirty="0"/>
              <a:t>requires</a:t>
            </a:r>
            <a:r>
              <a:rPr lang="en-US" sz="2000" dirty="0"/>
              <a:t> regularization</a:t>
            </a:r>
          </a:p>
          <a:p>
            <a:pPr marL="285750" indent="-285750">
              <a:buFont typeface="Wingdings" charset="2"/>
              <a:buChar char="Ø"/>
            </a:pPr>
            <a:r>
              <a:rPr lang="en-US" sz="2000" b="1" dirty="0"/>
              <a:t>Goal:</a:t>
            </a:r>
            <a:r>
              <a:rPr lang="en-US" sz="2000" dirty="0"/>
              <a:t> to determine</a:t>
            </a:r>
            <a:r>
              <a:rPr lang="en-US" sz="2000" b="1" dirty="0"/>
              <a:t> informative dimensions</a:t>
            </a:r>
          </a:p>
          <a:p>
            <a:pPr marL="742950" lvl="1" indent="-285750">
              <a:buFont typeface="Wingdings" charset="2"/>
              <a:buChar char="Ø"/>
            </a:pPr>
            <a:r>
              <a:rPr lang="en-US" sz="2000" dirty="0"/>
              <a:t>Consider L1 Regularization. Why?</a:t>
            </a:r>
          </a:p>
          <a:p>
            <a:pPr marL="285750" indent="-285750">
              <a:buFont typeface="Wingdings" charset="2"/>
              <a:buChar char="Ø"/>
            </a:pPr>
            <a:r>
              <a:rPr lang="en-US" sz="2000" b="1" dirty="0"/>
              <a:t>Goal:</a:t>
            </a:r>
            <a:r>
              <a:rPr lang="en-US" sz="2000" dirty="0"/>
              <a:t> is to make </a:t>
            </a:r>
            <a:r>
              <a:rPr lang="en-US" sz="2000" b="1" dirty="0"/>
              <a:t>robust predictions</a:t>
            </a:r>
          </a:p>
          <a:p>
            <a:pPr marL="742950" lvl="1" indent="-285750">
              <a:buFont typeface="Wingdings" charset="2"/>
              <a:buChar char="Ø"/>
            </a:pPr>
            <a:r>
              <a:rPr lang="en-US" sz="2000" dirty="0"/>
              <a:t>Consider L2 (+L1) Regularization</a:t>
            </a:r>
          </a:p>
        </p:txBody>
      </p:sp>
      <p:grpSp>
        <p:nvGrpSpPr>
          <p:cNvPr id="56" name="Group 55"/>
          <p:cNvGrpSpPr/>
          <p:nvPr/>
        </p:nvGrpSpPr>
        <p:grpSpPr>
          <a:xfrm>
            <a:off x="5470696" y="2431931"/>
            <a:ext cx="6513396" cy="1705405"/>
            <a:chOff x="6576513" y="2452028"/>
            <a:chExt cx="6513396" cy="1705405"/>
          </a:xfrm>
        </p:grpSpPr>
        <p:sp>
          <p:nvSpPr>
            <p:cNvPr id="16" name="TextBox 15"/>
            <p:cNvSpPr txBox="1"/>
            <p:nvPr/>
          </p:nvSpPr>
          <p:spPr>
            <a:xfrm>
              <a:off x="9687145" y="2854951"/>
              <a:ext cx="3402764" cy="954107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High-dimensional sparse matrix 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576513" y="3261321"/>
              <a:ext cx="372218" cy="46166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2400"/>
                <a:t>n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8093458" y="2452028"/>
              <a:ext cx="394660" cy="46166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d</a:t>
              </a:r>
            </a:p>
          </p:txBody>
        </p:sp>
        <p:grpSp>
          <p:nvGrpSpPr>
            <p:cNvPr id="55" name="Group 54"/>
            <p:cNvGrpSpPr/>
            <p:nvPr/>
          </p:nvGrpSpPr>
          <p:grpSpPr>
            <a:xfrm>
              <a:off x="6918594" y="2913693"/>
              <a:ext cx="2778065" cy="1243740"/>
              <a:chOff x="6918594" y="2913693"/>
              <a:chExt cx="2769103" cy="1526502"/>
            </a:xfrm>
          </p:grpSpPr>
          <p:sp>
            <p:nvSpPr>
              <p:cNvPr id="15" name="Rectangle 14"/>
              <p:cNvSpPr/>
              <p:nvPr/>
            </p:nvSpPr>
            <p:spPr>
              <a:xfrm>
                <a:off x="6918594" y="2913693"/>
                <a:ext cx="2769103" cy="1526502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/>
                  <a:t>𝚽</a:t>
                </a:r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7128267" y="2956144"/>
                <a:ext cx="68608" cy="417836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7401648" y="3650910"/>
                <a:ext cx="389224" cy="48421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7498523" y="3084914"/>
                <a:ext cx="70570" cy="74786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7596260" y="3282351"/>
                <a:ext cx="70570" cy="74786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8488118" y="3207516"/>
                <a:ext cx="70570" cy="74786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7533808" y="4082647"/>
                <a:ext cx="70570" cy="74786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8881728" y="3597043"/>
                <a:ext cx="70570" cy="74786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8058173" y="3302961"/>
                <a:ext cx="70570" cy="74786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8952298" y="3122307"/>
                <a:ext cx="70570" cy="74786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7682149" y="3181648"/>
                <a:ext cx="70570" cy="74786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8075759" y="3571175"/>
                <a:ext cx="70570" cy="74786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8146329" y="3096439"/>
                <a:ext cx="70570" cy="74786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8558734" y="3576318"/>
                <a:ext cx="70570" cy="74786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8952344" y="3965845"/>
                <a:ext cx="70570" cy="74786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9022914" y="3491109"/>
                <a:ext cx="70570" cy="74786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9022868" y="3064189"/>
                <a:ext cx="70570" cy="74786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9416478" y="3453716"/>
                <a:ext cx="70570" cy="74786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9487048" y="2978980"/>
                <a:ext cx="70570" cy="74786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8711134" y="3728718"/>
                <a:ext cx="70570" cy="74786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7879281" y="4287733"/>
                <a:ext cx="140497" cy="45719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7963753" y="3721737"/>
                <a:ext cx="70570" cy="74786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8523403" y="3939784"/>
                <a:ext cx="70570" cy="74786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8540989" y="4207998"/>
                <a:ext cx="70570" cy="74786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8611559" y="3733262"/>
                <a:ext cx="70570" cy="74786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/>
              <p:cNvSpPr/>
              <p:nvPr/>
            </p:nvSpPr>
            <p:spPr>
              <a:xfrm flipH="1">
                <a:off x="9372272" y="3528502"/>
                <a:ext cx="45719" cy="576883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/>
              <p:cNvSpPr/>
              <p:nvPr/>
            </p:nvSpPr>
            <p:spPr>
              <a:xfrm flipH="1">
                <a:off x="7347490" y="3698856"/>
                <a:ext cx="45719" cy="576883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/>
              <p:cNvSpPr/>
              <p:nvPr/>
            </p:nvSpPr>
            <p:spPr>
              <a:xfrm flipH="1">
                <a:off x="9031774" y="3257242"/>
                <a:ext cx="646440" cy="45719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7748660" y="3434751"/>
                <a:ext cx="70570" cy="74786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6962823" y="4327473"/>
                <a:ext cx="70570" cy="74786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7424736" y="4348083"/>
                <a:ext cx="70570" cy="74786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7048712" y="4226770"/>
                <a:ext cx="70570" cy="74786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8708709" y="2987031"/>
                <a:ext cx="140497" cy="45719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7792251" y="3026771"/>
                <a:ext cx="70570" cy="74786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8254164" y="3047381"/>
                <a:ext cx="70570" cy="74786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7878140" y="2926068"/>
                <a:ext cx="70570" cy="74786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81174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 bldLvl="2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64C014-5E33-3341-BE19-C5D6069199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450" y="-1325563"/>
            <a:ext cx="10801350" cy="1325563"/>
          </a:xfrm>
        </p:spPr>
        <p:txBody>
          <a:bodyPr/>
          <a:lstStyle/>
          <a:p>
            <a:r>
              <a:rPr lang="en-US" dirty="0"/>
              <a:t>In the last lecture we showed that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D0C044-2333-CE48-8195-D86DEF9F7D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036" y="387362"/>
            <a:ext cx="4409876" cy="110246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56AFF9E-F3EA-2A4A-906A-386FB797C7E3}"/>
              </a:ext>
            </a:extLst>
          </p:cNvPr>
          <p:cNvSpPr txBox="1"/>
          <p:nvPr/>
        </p:nvSpPr>
        <p:spPr>
          <a:xfrm>
            <a:off x="5318264" y="466795"/>
            <a:ext cx="604653" cy="92333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5400" dirty="0"/>
              <a:t>=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9D8A79C-C8D4-314C-B4AC-01AA6CE50962}"/>
              </a:ext>
            </a:extLst>
          </p:cNvPr>
          <p:cNvSpPr txBox="1"/>
          <p:nvPr/>
        </p:nvSpPr>
        <p:spPr>
          <a:xfrm>
            <a:off x="6984543" y="3619066"/>
            <a:ext cx="1906291" cy="76944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4400" b="1" dirty="0"/>
              <a:t>(Bias)</a:t>
            </a:r>
            <a:r>
              <a:rPr lang="en-US" sz="4400" b="1" baseline="30000" dirty="0"/>
              <a:t>2</a:t>
            </a:r>
            <a:endParaRPr lang="en-US" sz="44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FA8F3C4-DB9F-364B-97AF-D05EB11F49A7}"/>
              </a:ext>
            </a:extLst>
          </p:cNvPr>
          <p:cNvSpPr txBox="1"/>
          <p:nvPr/>
        </p:nvSpPr>
        <p:spPr>
          <a:xfrm>
            <a:off x="7058683" y="4986962"/>
            <a:ext cx="4591321" cy="76944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4400" b="1" dirty="0"/>
              <a:t>Model Variance</a:t>
            </a:r>
            <a:endParaRPr lang="en-US" sz="4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15692BF-C4D9-6F48-B0E1-01EF6959DA5C}"/>
              </a:ext>
            </a:extLst>
          </p:cNvPr>
          <p:cNvSpPr txBox="1"/>
          <p:nvPr/>
        </p:nvSpPr>
        <p:spPr>
          <a:xfrm>
            <a:off x="6984543" y="1990308"/>
            <a:ext cx="4107215" cy="126188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4400" b="1" dirty="0"/>
              <a:t>Obs. Variance</a:t>
            </a:r>
          </a:p>
          <a:p>
            <a:r>
              <a:rPr lang="en-US" sz="3200" dirty="0"/>
              <a:t>“Noise”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3F0521D4-9A9A-6C49-8C53-7F152E677C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436" y="4986962"/>
            <a:ext cx="4813300" cy="8382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F8F129C-232F-CF46-A507-EC0113FB30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5005" y="3652964"/>
            <a:ext cx="4254500" cy="660400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4FE034BC-9068-3242-9EF5-A6CCEC23F337}"/>
              </a:ext>
            </a:extLst>
          </p:cNvPr>
          <p:cNvGrpSpPr/>
          <p:nvPr/>
        </p:nvGrpSpPr>
        <p:grpSpPr>
          <a:xfrm>
            <a:off x="8415482" y="181494"/>
            <a:ext cx="3587274" cy="1273376"/>
            <a:chOff x="7846845" y="216455"/>
            <a:chExt cx="3587274" cy="1273376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904CCB71-326F-A046-933F-D3D14CF23A6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489587" y="980170"/>
              <a:ext cx="2145461" cy="382359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4A0D582-9F5C-1040-859C-9929B56BEFC8}"/>
                </a:ext>
              </a:extLst>
            </p:cNvPr>
            <p:cNvSpPr txBox="1"/>
            <p:nvPr/>
          </p:nvSpPr>
          <p:spPr>
            <a:xfrm>
              <a:off x="7846845" y="216455"/>
              <a:ext cx="3587274" cy="646331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lang="en-US" dirty="0"/>
                <a:t>Assuming 0 mean observation noise and true function </a:t>
              </a:r>
              <a:r>
                <a:rPr lang="en-US" i="1" dirty="0"/>
                <a:t>h(x)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4C911509-42AF-BB45-BE18-6EA71E63B233}"/>
                </a:ext>
              </a:extLst>
            </p:cNvPr>
            <p:cNvSpPr/>
            <p:nvPr/>
          </p:nvSpPr>
          <p:spPr>
            <a:xfrm>
              <a:off x="7846845" y="216455"/>
              <a:ext cx="3587274" cy="1273376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0" name="Picture 29">
            <a:extLst>
              <a:ext uri="{FF2B5EF4-FFF2-40B4-BE49-F238E27FC236}">
                <a16:creationId xmlns:a16="http://schemas.microsoft.com/office/drawing/2014/main" id="{53743C2F-6D7E-B24B-AF2E-88E3823384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34436" y="2208500"/>
            <a:ext cx="3594100" cy="82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158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970DB5-80FD-A74B-A582-BAD5691FD8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Alternative proof </a:t>
            </a:r>
            <a:endParaRPr lang="en-US" i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707416-1F21-1E49-A875-844250C6A7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454" y="1981544"/>
            <a:ext cx="2946400" cy="736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E74EE67-6FCF-1344-81DC-538A7BE322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4017" y="1962280"/>
            <a:ext cx="4991100" cy="736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91D33DE-338C-9549-AA4A-31B33113DA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4017" y="2928895"/>
            <a:ext cx="6413500" cy="736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96323FF-77AC-0A4D-9B7B-F37D11C44A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24017" y="3952832"/>
            <a:ext cx="7848600" cy="736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DA6C804-CCB8-AD40-A14B-C767FB47F8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59067" y="5187006"/>
            <a:ext cx="7835900" cy="495300"/>
          </a:xfrm>
          <a:prstGeom prst="rect">
            <a:avLst/>
          </a:prstGeom>
        </p:spPr>
      </p:pic>
      <p:sp>
        <p:nvSpPr>
          <p:cNvPr id="17" name="Trapezoid 16">
            <a:extLst>
              <a:ext uri="{FF2B5EF4-FFF2-40B4-BE49-F238E27FC236}">
                <a16:creationId xmlns:a16="http://schemas.microsoft.com/office/drawing/2014/main" id="{32A42C0F-C8BD-8843-BA42-81FDB0DCEC7B}"/>
              </a:ext>
            </a:extLst>
          </p:cNvPr>
          <p:cNvSpPr/>
          <p:nvPr/>
        </p:nvSpPr>
        <p:spPr>
          <a:xfrm>
            <a:off x="1659067" y="4610400"/>
            <a:ext cx="7835900" cy="414338"/>
          </a:xfrm>
          <a:prstGeom prst="trapezoid">
            <a:avLst>
              <a:gd name="adj" fmla="val 621482"/>
            </a:avLst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47A3747-5915-7441-AE6C-17906F69C68C}"/>
              </a:ext>
            </a:extLst>
          </p:cNvPr>
          <p:cNvSpPr txBox="1"/>
          <p:nvPr/>
        </p:nvSpPr>
        <p:spPr>
          <a:xfrm rot="3600000">
            <a:off x="7466247" y="5746956"/>
            <a:ext cx="774571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/>
              <a:t>= 0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6445F403-E695-8E4F-B8A1-AC5B6E8CF3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700000">
            <a:off x="9155842" y="5865139"/>
            <a:ext cx="800100" cy="3556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8EEC69A9-2717-0540-A7B4-F83DF9764F1D}"/>
              </a:ext>
            </a:extLst>
          </p:cNvPr>
          <p:cNvSpPr txBox="1"/>
          <p:nvPr/>
        </p:nvSpPr>
        <p:spPr>
          <a:xfrm>
            <a:off x="10101534" y="6039343"/>
            <a:ext cx="1252266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7030A0"/>
                </a:solidFill>
              </a:rPr>
              <a:t>Defn</a:t>
            </a:r>
            <a:r>
              <a:rPr lang="en-US" dirty="0">
                <a:solidFill>
                  <a:srgbClr val="7030A0"/>
                </a:solidFill>
              </a:rPr>
              <a:t>’ of ϵ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25F195E-BE4E-E540-BA60-12E3501CA812}"/>
              </a:ext>
            </a:extLst>
          </p:cNvPr>
          <p:cNvSpPr txBox="1"/>
          <p:nvPr/>
        </p:nvSpPr>
        <p:spPr>
          <a:xfrm>
            <a:off x="864972" y="3081292"/>
            <a:ext cx="2799164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Linearity of Expectation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694AB97-A996-E342-9C94-BEB6AEBEEBC3}"/>
              </a:ext>
            </a:extLst>
          </p:cNvPr>
          <p:cNvSpPr txBox="1"/>
          <p:nvPr/>
        </p:nvSpPr>
        <p:spPr>
          <a:xfrm>
            <a:off x="1873312" y="4108192"/>
            <a:ext cx="1717137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Definition of Y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AA46C41-0265-D94B-A4BC-F942C9E8CA2D}"/>
              </a:ext>
            </a:extLst>
          </p:cNvPr>
          <p:cNvGrpSpPr/>
          <p:nvPr/>
        </p:nvGrpSpPr>
        <p:grpSpPr>
          <a:xfrm>
            <a:off x="8415482" y="181494"/>
            <a:ext cx="3587274" cy="1273376"/>
            <a:chOff x="7846845" y="216455"/>
            <a:chExt cx="3587274" cy="1273376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DCBA9831-3B32-E04A-9365-A0B58671048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489587" y="980170"/>
              <a:ext cx="2145461" cy="382359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A97A91E-F50E-C44E-9D08-485D36ED8CE5}"/>
                </a:ext>
              </a:extLst>
            </p:cNvPr>
            <p:cNvSpPr txBox="1"/>
            <p:nvPr/>
          </p:nvSpPr>
          <p:spPr>
            <a:xfrm>
              <a:off x="7846845" y="216455"/>
              <a:ext cx="3587274" cy="646331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lang="en-US" dirty="0"/>
                <a:t>Assuming 0 mean observation noise and true function </a:t>
              </a:r>
              <a:r>
                <a:rPr lang="en-US" i="1" dirty="0"/>
                <a:t>h(x)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CD8DEF44-A54C-B94F-9BCB-EBDE5C664B87}"/>
                </a:ext>
              </a:extLst>
            </p:cNvPr>
            <p:cNvSpPr/>
            <p:nvPr/>
          </p:nvSpPr>
          <p:spPr>
            <a:xfrm>
              <a:off x="7846845" y="216455"/>
              <a:ext cx="3587274" cy="1273376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F48DCA19-A61D-C847-A460-4B1D4A5BD190}"/>
              </a:ext>
            </a:extLst>
          </p:cNvPr>
          <p:cNvSpPr/>
          <p:nvPr/>
        </p:nvSpPr>
        <p:spPr>
          <a:xfrm>
            <a:off x="1046206" y="5024738"/>
            <a:ext cx="10758616" cy="1496199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E129228-A7CA-654B-915B-26F42F7EB0E1}"/>
              </a:ext>
            </a:extLst>
          </p:cNvPr>
          <p:cNvSpPr txBox="1"/>
          <p:nvPr/>
        </p:nvSpPr>
        <p:spPr>
          <a:xfrm>
            <a:off x="552450" y="1158678"/>
            <a:ext cx="2694969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Courtesy of Allen Shen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304543-7D08-614D-8BB6-4E6B1A5325ED}"/>
              </a:ext>
            </a:extLst>
          </p:cNvPr>
          <p:cNvSpPr txBox="1"/>
          <p:nvPr/>
        </p:nvSpPr>
        <p:spPr>
          <a:xfrm>
            <a:off x="0" y="6451541"/>
            <a:ext cx="2549096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Bonus study material!</a:t>
            </a:r>
          </a:p>
        </p:txBody>
      </p:sp>
    </p:spTree>
    <p:extLst>
      <p:ext uri="{BB962C8B-B14F-4D97-AF65-F5344CB8AC3E}">
        <p14:creationId xmlns:p14="http://schemas.microsoft.com/office/powerpoint/2010/main" val="664074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/>
      <p:bldP spid="23" grpId="0"/>
      <p:bldP spid="24" grpId="0"/>
      <p:bldP spid="25" grpId="0"/>
      <p:bldP spid="30" grpId="0" animBg="1"/>
    </p:bldLst>
  </p:timing>
</p:sld>
</file>

<file path=ppt/theme/theme1.xml><?xml version="1.0" encoding="utf-8"?>
<a:theme xmlns:a="http://schemas.openxmlformats.org/drawingml/2006/main" name="1_Office Theme">
  <a:themeElements>
    <a:clrScheme name="Custom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D9615F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ppt/theme/theme2.xml><?xml version="1.0" encoding="utf-8"?>
<a:theme xmlns:a="http://schemas.openxmlformats.org/drawingml/2006/main" name="Custom Theme">
  <a:themeElements>
    <a:clrScheme name="Paper">
      <a:dk1>
        <a:sysClr val="windowText" lastClr="000000"/>
      </a:dk1>
      <a:lt1>
        <a:sysClr val="window" lastClr="FFFFFF"/>
      </a:lt1>
      <a:dk2>
        <a:srgbClr val="444D26"/>
      </a:dk2>
      <a:lt2>
        <a:srgbClr val="FEFAC9"/>
      </a:lt2>
      <a:accent1>
        <a:srgbClr val="A5B592"/>
      </a:accent1>
      <a:accent2>
        <a:srgbClr val="F3A447"/>
      </a:accent2>
      <a:accent3>
        <a:srgbClr val="E7BC29"/>
      </a:accent3>
      <a:accent4>
        <a:srgbClr val="D092A7"/>
      </a:accent4>
      <a:accent5>
        <a:srgbClr val="9C85C0"/>
      </a:accent5>
      <a:accent6>
        <a:srgbClr val="809EC2"/>
      </a:accent6>
      <a:hlink>
        <a:srgbClr val="8E58B6"/>
      </a:hlink>
      <a:folHlink>
        <a:srgbClr val="7F6F6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ecture 11 — Join" id="{AD498554-4B14-8A4F-91BB-B3B06F5B68A8}" vid="{A58C0276-1026-FB43-8E92-B6A58B7285FC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50864</TotalTime>
  <Words>2903</Words>
  <Application>Microsoft Macintosh PowerPoint</Application>
  <PresentationFormat>Widescreen</PresentationFormat>
  <Paragraphs>976</Paragraphs>
  <Slides>70</Slides>
  <Notes>35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70</vt:i4>
      </vt:variant>
    </vt:vector>
  </HeadingPairs>
  <TitlesOfParts>
    <vt:vector size="85" baseType="lpstr">
      <vt:lpstr>Arial</vt:lpstr>
      <vt:lpstr>ArialMT</vt:lpstr>
      <vt:lpstr>Calibri</vt:lpstr>
      <vt:lpstr>Century Gothic</vt:lpstr>
      <vt:lpstr>Consolas</vt:lpstr>
      <vt:lpstr>Courier New</vt:lpstr>
      <vt:lpstr>Helvetica Neue</vt:lpstr>
      <vt:lpstr>Helvetica Neue Light</vt:lpstr>
      <vt:lpstr>Mangal</vt:lpstr>
      <vt:lpstr>Menlo</vt:lpstr>
      <vt:lpstr>Monaco</vt:lpstr>
      <vt:lpstr>Times</vt:lpstr>
      <vt:lpstr>Wingdings</vt:lpstr>
      <vt:lpstr>1_Office Theme</vt:lpstr>
      <vt:lpstr>Custom Theme</vt:lpstr>
      <vt:lpstr>Linear Models &amp; Feature Engineering  </vt:lpstr>
      <vt:lpstr>Recap</vt:lpstr>
      <vt:lpstr>PowerPoint Presentation</vt:lpstr>
      <vt:lpstr>PowerPoint Presentation</vt:lpstr>
      <vt:lpstr>PowerPoint Presentation</vt:lpstr>
      <vt:lpstr>Analysis of Squared Error</vt:lpstr>
      <vt:lpstr>In the last lecture we showed that</vt:lpstr>
      <vt:lpstr>In the last lecture we showed that</vt:lpstr>
      <vt:lpstr>Alternative proof </vt:lpstr>
      <vt:lpstr>Alternative proof </vt:lpstr>
      <vt:lpstr>Alternative proof </vt:lpstr>
      <vt:lpstr>Alternative proof </vt:lpstr>
      <vt:lpstr>Summary</vt:lpstr>
      <vt:lpstr>Bias = </vt:lpstr>
      <vt:lpstr>Observation Variance =</vt:lpstr>
      <vt:lpstr>Estimated Model Variance = </vt:lpstr>
      <vt:lpstr>The Bias-Variance Tradeoff</vt:lpstr>
      <vt:lpstr>Bias Variance Plot</vt:lpstr>
      <vt:lpstr>More Data supports More Complexity</vt:lpstr>
      <vt:lpstr>Model Complexity</vt:lpstr>
      <vt:lpstr>Regression and  Linear Models</vt:lpstr>
      <vt:lpstr>PowerPoint Presentation</vt:lpstr>
      <vt:lpstr>Least Squares Linear Regression</vt:lpstr>
      <vt:lpstr>Linear Models and Feature Functions</vt:lpstr>
      <vt:lpstr>Linear Models and Feature Functions</vt:lpstr>
      <vt:lpstr>Linear Models and Feature Functions</vt:lpstr>
      <vt:lpstr>Linear Models and Feature Functions</vt:lpstr>
      <vt:lpstr>Linear Models and Feature Functions</vt:lpstr>
      <vt:lpstr>Feature Engineering</vt:lpstr>
      <vt:lpstr>Feature Engineering</vt:lpstr>
      <vt:lpstr>Predict rating from review information</vt:lpstr>
      <vt:lpstr>As a Linear Model?</vt:lpstr>
      <vt:lpstr>Basic Transformations</vt:lpstr>
      <vt:lpstr>One Hot Encoding (dummy encoding)</vt:lpstr>
      <vt:lpstr>Encoding Missing Values</vt:lpstr>
      <vt:lpstr>Encoding categorical data</vt:lpstr>
      <vt:lpstr>Bag-of-words Encoding</vt:lpstr>
      <vt:lpstr>PowerPoint Presentation</vt:lpstr>
      <vt:lpstr>N-Gram Encoding</vt:lpstr>
      <vt:lpstr>2-Gram Encoding</vt:lpstr>
      <vt:lpstr>N-Gram Encoding</vt:lpstr>
      <vt:lpstr>Feature Transformations to Capture Domain Knowledge</vt:lpstr>
      <vt:lpstr>The Feature Matrix</vt:lpstr>
      <vt:lpstr>The Feature Matrix</vt:lpstr>
      <vt:lpstr>Making Predictions</vt:lpstr>
      <vt:lpstr>Summary of Notation</vt:lpstr>
      <vt:lpstr>Optimizing the Loss (Bonus Material)</vt:lpstr>
      <vt:lpstr>Optimizing the Loss (Bonus Material)</vt:lpstr>
      <vt:lpstr>The Normal Equation</vt:lpstr>
      <vt:lpstr>Geometric Derivation (Bonus Material)</vt:lpstr>
      <vt:lpstr>Geometric Derivation (Bonus Material)</vt:lpstr>
      <vt:lpstr>Geometric Derivation (Bonus Material)</vt:lpstr>
      <vt:lpstr>Least Squares Regression in Practice</vt:lpstr>
      <vt:lpstr>Daily Quiz</vt:lpstr>
      <vt:lpstr>Notebook Demo</vt:lpstr>
      <vt:lpstr>PowerPoint Presentation</vt:lpstr>
      <vt:lpstr>Training Error</vt:lpstr>
      <vt:lpstr>Training vs Test Error</vt:lpstr>
      <vt:lpstr>Training vs Test Error</vt:lpstr>
      <vt:lpstr>Generalization: The Train-Test Split</vt:lpstr>
      <vt:lpstr>Generalization: Validation Split</vt:lpstr>
      <vt:lpstr>Returning to Regularization</vt:lpstr>
      <vt:lpstr>Regularization Parametrically Controlling the  Model Complexity</vt:lpstr>
      <vt:lpstr>Basic Idea of Regularization</vt:lpstr>
      <vt:lpstr>Common Regularization Functions</vt:lpstr>
      <vt:lpstr>Regularization and Norm Balls</vt:lpstr>
      <vt:lpstr>Regularization and Norm Balls</vt:lpstr>
      <vt:lpstr>Determining the Optimal 𝜆 </vt:lpstr>
      <vt:lpstr>Standardization and the Intercept Term</vt:lpstr>
      <vt:lpstr>Regularization and High-Dimensional Data</vt:lpstr>
    </vt:vector>
  </TitlesOfParts>
  <Company/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Low-Latency Online Prediction Serving System</dc:title>
  <dc:creator>Joseph Gonzalez</dc:creator>
  <cp:lastModifiedBy>Joseph Gonzalez</cp:lastModifiedBy>
  <cp:revision>1163</cp:revision>
  <cp:lastPrinted>2018-03-20T17:31:20Z</cp:lastPrinted>
  <dcterms:created xsi:type="dcterms:W3CDTF">2016-06-11T00:34:45Z</dcterms:created>
  <dcterms:modified xsi:type="dcterms:W3CDTF">2018-03-20T17:31:36Z</dcterms:modified>
</cp:coreProperties>
</file>